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48"/>
  </p:notesMasterIdLst>
  <p:sldIdLst>
    <p:sldId id="256" r:id="rId2"/>
    <p:sldId id="300" r:id="rId3"/>
    <p:sldId id="301" r:id="rId4"/>
    <p:sldId id="258" r:id="rId5"/>
    <p:sldId id="257" r:id="rId6"/>
    <p:sldId id="260" r:id="rId7"/>
    <p:sldId id="259" r:id="rId8"/>
    <p:sldId id="261" r:id="rId9"/>
    <p:sldId id="266" r:id="rId10"/>
    <p:sldId id="263" r:id="rId11"/>
    <p:sldId id="264" r:id="rId12"/>
    <p:sldId id="302" r:id="rId13"/>
    <p:sldId id="262" r:id="rId14"/>
    <p:sldId id="265" r:id="rId15"/>
    <p:sldId id="299" r:id="rId16"/>
    <p:sldId id="268" r:id="rId17"/>
    <p:sldId id="271" r:id="rId18"/>
    <p:sldId id="269" r:id="rId19"/>
    <p:sldId id="272" r:id="rId20"/>
    <p:sldId id="270" r:id="rId21"/>
    <p:sldId id="273" r:id="rId22"/>
    <p:sldId id="274" r:id="rId23"/>
    <p:sldId id="275" r:id="rId24"/>
    <p:sldId id="280" r:id="rId25"/>
    <p:sldId id="276" r:id="rId26"/>
    <p:sldId id="277" r:id="rId27"/>
    <p:sldId id="278" r:id="rId28"/>
    <p:sldId id="279"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431"/>
    <p:restoredTop sz="94604"/>
  </p:normalViewPr>
  <p:slideViewPr>
    <p:cSldViewPr snapToGrid="0" snapToObjects="1">
      <p:cViewPr varScale="1">
        <p:scale>
          <a:sx n="69" d="100"/>
          <a:sy n="69" d="100"/>
        </p:scale>
        <p:origin x="-1134"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s>
</file>

<file path=ppt/media/image1.tiff>
</file>

<file path=ppt/media/image2.tiff>
</file>

<file path=ppt/media/image3.pn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3C3C02-9EB5-FB44-9922-5B06BAED90A4}" type="datetimeFigureOut">
              <a:rPr kumimoji="1" lang="ja-JP" altLang="en-US" smtClean="0"/>
              <a:t>2017/1/26</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F2A5E0-2BBC-0149-B7E0-D1B7E32198FC}" type="slidenum">
              <a:rPr kumimoji="1" lang="ja-JP" altLang="en-US" smtClean="0"/>
              <a:t>‹#›</a:t>
            </a:fld>
            <a:endParaRPr kumimoji="1" lang="ja-JP" altLang="en-US"/>
          </a:p>
        </p:txBody>
      </p:sp>
    </p:spTree>
    <p:extLst>
      <p:ext uri="{BB962C8B-B14F-4D97-AF65-F5344CB8AC3E}">
        <p14:creationId xmlns:p14="http://schemas.microsoft.com/office/powerpoint/2010/main" val="82457774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43000" y="1122363"/>
            <a:ext cx="6858000" cy="2387600"/>
          </a:xfrm>
        </p:spPr>
        <p:txBody>
          <a:bodyPr anchor="b"/>
          <a:lstStyle>
            <a:lvl1pPr algn="ctr">
              <a:defRPr sz="45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7CD66EA6-4456-6847-9AF9-DAC88DD59933}" type="datetimeFigureOut">
              <a:rPr kumimoji="1" lang="ja-JP" altLang="en-US" smtClean="0"/>
              <a:t>2017/1/26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A776B9C-225D-954F-9D2F-2A8CF7FED162}" type="slidenum">
              <a:rPr kumimoji="1" lang="ja-JP" altLang="en-US" smtClean="0"/>
              <a: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CD66EA6-4456-6847-9AF9-DAC88DD59933}" type="datetimeFigureOut">
              <a:rPr kumimoji="1" lang="ja-JP" altLang="en-US" smtClean="0"/>
              <a:t>2017/1/26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A776B9C-225D-954F-9D2F-2A8CF7FED162}"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543675" y="365125"/>
            <a:ext cx="1971675"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628650" y="365125"/>
            <a:ext cx="5800725"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CD66EA6-4456-6847-9AF9-DAC88DD59933}" type="datetimeFigureOut">
              <a:rPr kumimoji="1" lang="ja-JP" altLang="en-US" smtClean="0"/>
              <a:t>2017/1/26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A776B9C-225D-954F-9D2F-2A8CF7FED162}" type="slidenum">
              <a:rPr kumimoji="1" lang="ja-JP" altLang="en-US" smtClean="0"/>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7CD66EA6-4456-6847-9AF9-DAC88DD59933}" type="datetimeFigureOut">
              <a:rPr kumimoji="1" lang="ja-JP" altLang="en-US" smtClean="0"/>
              <a:t>2017/1/26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A776B9C-225D-954F-9D2F-2A8CF7FED162}" type="slidenum">
              <a:rPr kumimoji="1" lang="ja-JP" altLang="en-US" smtClean="0"/>
              <a: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623888" y="1709739"/>
            <a:ext cx="7886700" cy="2852737"/>
          </a:xfrm>
        </p:spPr>
        <p:txBody>
          <a:bodyPr anchor="b"/>
          <a:lstStyle>
            <a:lvl1pPr>
              <a:defRPr sz="45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7CD66EA6-4456-6847-9AF9-DAC88DD59933}" type="datetimeFigureOut">
              <a:rPr kumimoji="1" lang="ja-JP" altLang="en-US" smtClean="0"/>
              <a:t>2017/1/26</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A776B9C-225D-954F-9D2F-2A8CF7FED162}" type="slidenum">
              <a:rPr kumimoji="1" lang="ja-JP" altLang="en-US" smtClean="0"/>
              <a: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628650" y="1825625"/>
            <a:ext cx="38862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29150" y="1825625"/>
            <a:ext cx="38862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7CD66EA6-4456-6847-9AF9-DAC88DD59933}" type="datetimeFigureOut">
              <a:rPr kumimoji="1" lang="ja-JP" altLang="en-US" smtClean="0"/>
              <a:t>2017/1/26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A776B9C-225D-954F-9D2F-2A8CF7FED162}" type="slidenum">
              <a:rPr kumimoji="1" lang="ja-JP" altLang="en-US" smtClean="0"/>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629841" y="365126"/>
            <a:ext cx="78867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629842" y="2505075"/>
            <a:ext cx="3868340"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29150" y="2505075"/>
            <a:ext cx="3887391"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7CD66EA6-4456-6847-9AF9-DAC88DD59933}" type="datetimeFigureOut">
              <a:rPr kumimoji="1" lang="ja-JP" altLang="en-US" smtClean="0"/>
              <a:t>2017/1/26</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A776B9C-225D-954F-9D2F-2A8CF7FED162}" type="slidenum">
              <a:rPr kumimoji="1" lang="ja-JP" altLang="en-US" smtClean="0"/>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7CD66EA6-4456-6847-9AF9-DAC88DD59933}" type="datetimeFigureOut">
              <a:rPr kumimoji="1" lang="ja-JP" altLang="en-US" smtClean="0"/>
              <a:t>2017/1/26</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A776B9C-225D-954F-9D2F-2A8CF7FED162}"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7CD66EA6-4456-6847-9AF9-DAC88DD59933}" type="datetimeFigureOut">
              <a:rPr kumimoji="1" lang="ja-JP" altLang="en-US" smtClean="0"/>
              <a:t>2017/1/26</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A776B9C-225D-954F-9D2F-2A8CF7FED162}"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29841" y="457200"/>
            <a:ext cx="2949178" cy="1600200"/>
          </a:xfrm>
        </p:spPr>
        <p:txBody>
          <a:bodyPr anchor="b"/>
          <a:lstStyle>
            <a:lvl1pPr>
              <a:defRPr sz="24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CD66EA6-4456-6847-9AF9-DAC88DD59933}" type="datetimeFigureOut">
              <a:rPr kumimoji="1" lang="ja-JP" altLang="en-US" smtClean="0"/>
              <a:t>2017/1/26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A776B9C-225D-954F-9D2F-2A8CF7FED162}"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629841" y="457200"/>
            <a:ext cx="2949178" cy="1600200"/>
          </a:xfrm>
        </p:spPr>
        <p:txBody>
          <a:bodyPr anchor="b"/>
          <a:lstStyle>
            <a:lvl1pPr>
              <a:defRPr sz="24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kumimoji="1" lang="ja-JP" altLang="en-US"/>
          </a:p>
        </p:txBody>
      </p:sp>
      <p:sp>
        <p:nvSpPr>
          <p:cNvPr id="4" name="テキスト プレースホルダー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7CD66EA6-4456-6847-9AF9-DAC88DD59933}" type="datetimeFigureOut">
              <a:rPr kumimoji="1" lang="ja-JP" altLang="en-US" smtClean="0"/>
              <a:t>2017/1/26</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A776B9C-225D-954F-9D2F-2A8CF7FED162}" type="slidenum">
              <a:rPr kumimoji="1" lang="ja-JP" altLang="en-US" smtClean="0"/>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7CD66EA6-4456-6847-9AF9-DAC88DD59933}" type="datetimeFigureOut">
              <a:rPr kumimoji="1" lang="ja-JP" altLang="en-US" smtClean="0"/>
              <a:t>2017/1/26</a:t>
            </a:fld>
            <a:endParaRPr kumimoji="1" lang="ja-JP" altLang="en-US"/>
          </a:p>
        </p:txBody>
      </p:sp>
      <p:sp>
        <p:nvSpPr>
          <p:cNvPr id="5" name="フッター プレースホルダー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A776B9C-225D-954F-9D2F-2A8CF7FED162}" type="slidenum">
              <a:rPr kumimoji="1" lang="ja-JP" altLang="en-US" smtClean="0"/>
              <a:t>‹#›</a:t>
            </a:fld>
            <a:endParaRPr kumimoji="1" lang="ja-JP" altLang="en-US"/>
          </a:p>
        </p:txBody>
      </p:sp>
    </p:spTree>
    <p:extLst>
      <p:ext uri="{BB962C8B-B14F-4D97-AF65-F5344CB8AC3E}">
        <p14:creationId xmlns:p14="http://schemas.microsoft.com/office/powerpoint/2010/main" val="46156084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9pPr>
    </p:bodyStyle>
    <p:otherStyle>
      <a:defPPr>
        <a:defRPr lang="ja-JP"/>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m12i.hatenablog.com/entry/2016/12/28/103745" TargetMode="External"/><Relationship Id="rId2" Type="http://schemas.openxmlformats.org/officeDocument/2006/relationships/image" Target="../media/image2.tif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hyperlink" Target="http://screwdriver.cd/" TargetMode="External"/><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hyperlink" Target="https://www.infoq.com/jp/news/2017/01/yahoo-screwdriver"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hyperlink" Target="https://devops.com/continuous-delivery-pipeline/"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jenkins.io/doc/book/pipeline/" TargetMode="External"/><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www.oracle.com/technetwork/java/javase/downloads/jdk8-downloads-2133151.html"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tomcat.apache.org/download-80.cgi"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nuget.org/" TargetMode="External"/><Relationship Id="rId2" Type="http://schemas.openxmlformats.org/officeDocument/2006/relationships/hyperlink" Target="https://www.nunit.org/index.php?p=download" TargetMode="External"/><Relationship Id="rId1" Type="http://schemas.openxmlformats.org/officeDocument/2006/relationships/slideLayout" Target="../slideLayouts/slideLayout2.xml"/><Relationship Id="rId4" Type="http://schemas.openxmlformats.org/officeDocument/2006/relationships/hyperlink" Target="https://git-scm.com/downloads" TargetMode="External"/></Relationships>
</file>

<file path=ppt/slides/_rels/slide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hyperlink" Target="http://localhost:8080/jenkins" TargetMode="Externa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hyperlink" Target="https://jenkins.io/doc/book/pipeline/jenkinsfile/" TargetMode="External"/><Relationship Id="rId2" Type="http://schemas.openxmlformats.org/officeDocument/2006/relationships/hyperlink" Target="https://jenkins.io/doc/book/pipeline/"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www.atmarkit.co.jp/ait/articles/1403/05/news035.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devops.com/continuous-integration-vs-delivery-vs-deployment-whats-differenc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dirty="0" err="1" smtClean="0"/>
              <a:t>xUnit</a:t>
            </a:r>
            <a:r>
              <a:rPr kumimoji="1" lang="ja-JP" altLang="en-US" dirty="0" smtClean="0"/>
              <a:t>ハンズオン</a:t>
            </a:r>
            <a:endParaRPr kumimoji="1" lang="ja-JP" altLang="en-US" dirty="0"/>
          </a:p>
        </p:txBody>
      </p:sp>
      <p:sp>
        <p:nvSpPr>
          <p:cNvPr id="3" name="サブタイトル 2"/>
          <p:cNvSpPr>
            <a:spLocks noGrp="1"/>
          </p:cNvSpPr>
          <p:nvPr>
            <p:ph type="subTitle" idx="1"/>
          </p:nvPr>
        </p:nvSpPr>
        <p:spPr/>
        <p:txBody>
          <a:bodyPr/>
          <a:lstStyle/>
          <a:p>
            <a:r>
              <a:rPr lang="en-US" altLang="ja-JP" dirty="0" err="1"/>
              <a:t>xUnit</a:t>
            </a:r>
            <a:r>
              <a:rPr lang="ja-JP" altLang="en-US" dirty="0"/>
              <a:t>フレームワークを通じた</a:t>
            </a:r>
            <a:r>
              <a:rPr lang="en-US" altLang="ja-JP" dirty="0"/>
              <a:t/>
            </a:r>
            <a:br>
              <a:rPr lang="en-US" altLang="ja-JP" dirty="0"/>
            </a:br>
            <a:r>
              <a:rPr lang="ja-JP" altLang="en-US" dirty="0"/>
              <a:t>プログラミング＆テスト・スキル</a:t>
            </a:r>
            <a:r>
              <a:rPr lang="en-US" altLang="ja-JP" dirty="0" smtClean="0"/>
              <a:t>UP</a:t>
            </a:r>
            <a:endParaRPr lang="en-US" altLang="ja-JP" dirty="0"/>
          </a:p>
        </p:txBody>
      </p:sp>
    </p:spTree>
    <p:extLst>
      <p:ext uri="{BB962C8B-B14F-4D97-AF65-F5344CB8AC3E}">
        <p14:creationId xmlns:p14="http://schemas.microsoft.com/office/powerpoint/2010/main" val="10584499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en-US" altLang="ja-JP" dirty="0" smtClean="0"/>
              <a:t>Jenkins</a:t>
            </a:r>
            <a:endParaRPr kumimoji="1" lang="ja-JP" altLang="en-US" dirty="0"/>
          </a:p>
        </p:txBody>
      </p:sp>
      <p:sp>
        <p:nvSpPr>
          <p:cNvPr id="6" name="コンテンツ プレースホルダー 5"/>
          <p:cNvSpPr>
            <a:spLocks noGrp="1"/>
          </p:cNvSpPr>
          <p:nvPr>
            <p:ph sz="half" idx="1"/>
          </p:nvPr>
        </p:nvSpPr>
        <p:spPr/>
        <p:txBody>
          <a:bodyPr/>
          <a:lstStyle/>
          <a:p>
            <a:r>
              <a:rPr lang="en-US" altLang="ja-JP" dirty="0"/>
              <a:t>Java</a:t>
            </a:r>
            <a:r>
              <a:rPr lang="ja-JP" altLang="en-US" dirty="0"/>
              <a:t>エコシステムの中から誕生した</a:t>
            </a:r>
            <a:r>
              <a:rPr lang="en-US" altLang="ja-JP" dirty="0"/>
              <a:t>CI</a:t>
            </a:r>
            <a:r>
              <a:rPr lang="ja-JP" altLang="en-US" dirty="0"/>
              <a:t>ツール。</a:t>
            </a:r>
          </a:p>
          <a:p>
            <a:r>
              <a:rPr lang="en-US" altLang="ja-JP" dirty="0"/>
              <a:t>Jenkins≠</a:t>
            </a:r>
            <a:r>
              <a:rPr lang="ja-JP" altLang="en-US" dirty="0"/>
              <a:t>タスクオートメーション化ツール。</a:t>
            </a:r>
          </a:p>
          <a:p>
            <a:r>
              <a:rPr lang="en-US" altLang="ja-JP" dirty="0"/>
              <a:t>CI</a:t>
            </a:r>
            <a:r>
              <a:rPr lang="ja-JP" altLang="en-US" dirty="0"/>
              <a:t>だけでなく</a:t>
            </a:r>
            <a:r>
              <a:rPr lang="en-US" altLang="ja-JP" dirty="0"/>
              <a:t>CD</a:t>
            </a:r>
            <a:r>
              <a:rPr lang="ja-JP" altLang="en-US" dirty="0"/>
              <a:t>（後述）をも射程に入れたツール</a:t>
            </a:r>
            <a:r>
              <a:rPr lang="ja-JP" altLang="en-US" dirty="0" smtClean="0"/>
              <a:t>。</a:t>
            </a:r>
            <a:endParaRPr lang="en-US" altLang="ja-JP" dirty="0" smtClean="0"/>
          </a:p>
          <a:p>
            <a:r>
              <a:rPr lang="en-US" altLang="ja-JP" dirty="0" smtClean="0"/>
              <a:t>v2.0</a:t>
            </a:r>
            <a:r>
              <a:rPr lang="ja-JP" altLang="en-US" dirty="0" smtClean="0"/>
              <a:t>（</a:t>
            </a:r>
            <a:r>
              <a:rPr lang="en-US" altLang="ja-JP" dirty="0" smtClean="0"/>
              <a:t>2016</a:t>
            </a:r>
            <a:r>
              <a:rPr lang="ja-JP" altLang="en-US" dirty="0" smtClean="0"/>
              <a:t>年</a:t>
            </a:r>
            <a:r>
              <a:rPr lang="en-US" altLang="ja-JP" dirty="0" smtClean="0"/>
              <a:t>4</a:t>
            </a:r>
            <a:r>
              <a:rPr lang="ja-JP" altLang="en-US" dirty="0" smtClean="0"/>
              <a:t>月）で</a:t>
            </a:r>
            <a:r>
              <a:rPr lang="en-US" altLang="ja-JP" dirty="0" smtClean="0"/>
              <a:t>Pipeline</a:t>
            </a:r>
            <a:r>
              <a:rPr lang="ja-JP" altLang="en-US" dirty="0" smtClean="0"/>
              <a:t>機能がデフォルトでサポートされ、ちょっとしたお祭り騒ぎ（後述）。</a:t>
            </a:r>
            <a:endParaRPr lang="ja-JP" altLang="en-US" dirty="0"/>
          </a:p>
          <a:p>
            <a:endParaRPr kumimoji="1" lang="ja-JP" altLang="en-US" dirty="0"/>
          </a:p>
        </p:txBody>
      </p:sp>
      <p:pic>
        <p:nvPicPr>
          <p:cNvPr id="8" name="コンテンツ プレースホルダー 7"/>
          <p:cNvPicPr>
            <a:picLocks noGrp="1" noChangeAspect="1"/>
          </p:cNvPicPr>
          <p:nvPr>
            <p:ph sz="half" idx="2"/>
          </p:nvPr>
        </p:nvPicPr>
        <p:blipFill>
          <a:blip r:embed="rId2"/>
          <a:stretch>
            <a:fillRect/>
          </a:stretch>
        </p:blipFill>
        <p:spPr>
          <a:xfrm>
            <a:off x="5137150" y="2020094"/>
            <a:ext cx="2870200" cy="3962400"/>
          </a:xfrm>
          <a:prstGeom prst="rect">
            <a:avLst/>
          </a:prstGeom>
        </p:spPr>
      </p:pic>
      <p:sp>
        <p:nvSpPr>
          <p:cNvPr id="2" name="テキスト ボックス 1"/>
          <p:cNvSpPr txBox="1"/>
          <p:nvPr/>
        </p:nvSpPr>
        <p:spPr>
          <a:xfrm>
            <a:off x="5706719" y="6176963"/>
            <a:ext cx="1877437" cy="276999"/>
          </a:xfrm>
          <a:prstGeom prst="rect">
            <a:avLst/>
          </a:prstGeom>
          <a:noFill/>
        </p:spPr>
        <p:txBody>
          <a:bodyPr wrap="none" rtlCol="0">
            <a:spAutoFit/>
          </a:bodyPr>
          <a:lstStyle/>
          <a:p>
            <a:pPr algn="ctr"/>
            <a:r>
              <a:rPr kumimoji="1" lang="ja-JP" altLang="en-US" sz="1200" smtClean="0"/>
              <a:t>↑ジェンキンス</a:t>
            </a:r>
            <a:r>
              <a:rPr kumimoji="1" lang="ja-JP" altLang="en-US" sz="1200" dirty="0" smtClean="0"/>
              <a:t>おじさん</a:t>
            </a:r>
            <a:endParaRPr kumimoji="1" lang="ja-JP" altLang="en-US" sz="1200" dirty="0"/>
          </a:p>
        </p:txBody>
      </p:sp>
    </p:spTree>
    <p:extLst>
      <p:ext uri="{BB962C8B-B14F-4D97-AF65-F5344CB8AC3E}">
        <p14:creationId xmlns:p14="http://schemas.microsoft.com/office/powerpoint/2010/main" val="1836725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fade">
                                      <p:cBhvr>
                                        <p:cTn id="2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Travis CI</a:t>
            </a:r>
            <a:endParaRPr kumimoji="1" lang="ja-JP" altLang="en-US" dirty="0"/>
          </a:p>
        </p:txBody>
      </p:sp>
      <p:sp>
        <p:nvSpPr>
          <p:cNvPr id="3" name="コンテンツ プレースホルダー 2"/>
          <p:cNvSpPr>
            <a:spLocks noGrp="1"/>
          </p:cNvSpPr>
          <p:nvPr>
            <p:ph sz="half" idx="1"/>
          </p:nvPr>
        </p:nvSpPr>
        <p:spPr/>
        <p:txBody>
          <a:bodyPr/>
          <a:lstStyle/>
          <a:p>
            <a:r>
              <a:rPr lang="en-US" altLang="ja-JP" dirty="0"/>
              <a:t>GitHub</a:t>
            </a:r>
            <a:r>
              <a:rPr lang="ja-JP" altLang="en-US" dirty="0"/>
              <a:t>と連携して機能する</a:t>
            </a:r>
            <a:r>
              <a:rPr lang="en-US" altLang="ja-JP" dirty="0"/>
              <a:t>CI</a:t>
            </a:r>
            <a:r>
              <a:rPr lang="ja-JP" altLang="en-US" dirty="0" smtClean="0"/>
              <a:t>ツール（</a:t>
            </a:r>
            <a:r>
              <a:rPr lang="en-US" altLang="ja-JP" dirty="0" smtClean="0"/>
              <a:t>Web</a:t>
            </a:r>
            <a:r>
              <a:rPr lang="ja-JP" altLang="en-US" dirty="0" smtClean="0"/>
              <a:t>アプリケーション）。</a:t>
            </a:r>
            <a:endParaRPr lang="en-US" altLang="ja-JP" dirty="0" smtClean="0"/>
          </a:p>
          <a:p>
            <a:r>
              <a:rPr lang="en-US" altLang="ja-JP" dirty="0" smtClean="0"/>
              <a:t>GitHub</a:t>
            </a:r>
            <a:r>
              <a:rPr lang="ja-JP" altLang="en-US" dirty="0" smtClean="0"/>
              <a:t>上のリポジトリへのコミットを検知して自動的にビルド＆テストする。</a:t>
            </a:r>
            <a:endParaRPr lang="en-US" altLang="ja-JP" dirty="0" smtClean="0"/>
          </a:p>
          <a:p>
            <a:endParaRPr lang="ja-JP" altLang="en-US" dirty="0"/>
          </a:p>
          <a:p>
            <a:endParaRPr kumimoji="1" lang="ja-JP" altLang="en-US" dirty="0"/>
          </a:p>
        </p:txBody>
      </p:sp>
      <p:pic>
        <p:nvPicPr>
          <p:cNvPr id="5" name="コンテンツ プレースホルダー 4"/>
          <p:cNvPicPr>
            <a:picLocks noGrp="1" noChangeAspect="1"/>
          </p:cNvPicPr>
          <p:nvPr>
            <p:ph sz="half" idx="2"/>
          </p:nvPr>
        </p:nvPicPr>
        <p:blipFill>
          <a:blip r:embed="rId2"/>
          <a:stretch>
            <a:fillRect/>
          </a:stretch>
        </p:blipFill>
        <p:spPr>
          <a:xfrm>
            <a:off x="5143500" y="2572544"/>
            <a:ext cx="2857500" cy="2857500"/>
          </a:xfrm>
          <a:prstGeom prst="rect">
            <a:avLst/>
          </a:prstGeom>
        </p:spPr>
      </p:pic>
      <p:sp>
        <p:nvSpPr>
          <p:cNvPr id="6" name="正方形/長方形 5"/>
          <p:cNvSpPr/>
          <p:nvPr/>
        </p:nvSpPr>
        <p:spPr>
          <a:xfrm>
            <a:off x="628650" y="6311899"/>
            <a:ext cx="7886700" cy="54610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1200" dirty="0" smtClean="0">
                <a:solidFill>
                  <a:sysClr val="windowText" lastClr="000000"/>
                </a:solidFill>
              </a:rPr>
              <a:t>※1</a:t>
            </a:r>
            <a:r>
              <a:rPr kumimoji="1" lang="ja-JP" altLang="en-US" sz="1200" dirty="0" smtClean="0">
                <a:solidFill>
                  <a:sysClr val="windowText" lastClr="000000"/>
                </a:solidFill>
              </a:rPr>
              <a:t>　</a:t>
            </a:r>
            <a:r>
              <a:rPr kumimoji="1" lang="en-US" altLang="ja-JP" sz="1200" dirty="0" smtClean="0">
                <a:solidFill>
                  <a:sysClr val="windowText" lastClr="000000"/>
                </a:solidFill>
              </a:rPr>
              <a:t>GitHub</a:t>
            </a:r>
            <a:r>
              <a:rPr kumimoji="1" lang="ja-JP" altLang="en-US" sz="1200" dirty="0" smtClean="0">
                <a:solidFill>
                  <a:sysClr val="windowText" lastClr="000000"/>
                </a:solidFill>
              </a:rPr>
              <a:t>上にホスティングしている</a:t>
            </a:r>
            <a:r>
              <a:rPr kumimoji="1" lang="en-US" altLang="ja-JP" sz="1200" dirty="0" smtClean="0">
                <a:solidFill>
                  <a:sysClr val="windowText" lastClr="000000"/>
                </a:solidFill>
              </a:rPr>
              <a:t>Visual Studio</a:t>
            </a:r>
            <a:r>
              <a:rPr kumimoji="1" lang="ja-JP" altLang="en-US" sz="1200" dirty="0" smtClean="0">
                <a:solidFill>
                  <a:sysClr val="windowText" lastClr="000000"/>
                </a:solidFill>
              </a:rPr>
              <a:t>ソリューションを</a:t>
            </a:r>
            <a:r>
              <a:rPr kumimoji="1" lang="en-US" altLang="ja-JP" sz="1200" dirty="0" smtClean="0">
                <a:solidFill>
                  <a:sysClr val="windowText" lastClr="000000"/>
                </a:solidFill>
              </a:rPr>
              <a:t>Travis CI</a:t>
            </a:r>
            <a:r>
              <a:rPr kumimoji="1" lang="ja-JP" altLang="en-US" sz="1200" dirty="0" smtClean="0">
                <a:solidFill>
                  <a:sysClr val="windowText" lastClr="000000"/>
                </a:solidFill>
              </a:rPr>
              <a:t>を使ってテストする方法については、右のブログ記事を参照のこと：</a:t>
            </a:r>
            <a:r>
              <a:rPr lang="en-US" altLang="ja-JP" sz="1200" dirty="0">
                <a:solidFill>
                  <a:sysClr val="windowText" lastClr="000000"/>
                </a:solidFill>
                <a:hlinkClick r:id="rId3"/>
              </a:rPr>
              <a:t>http://</a:t>
            </a:r>
            <a:r>
              <a:rPr lang="en-US" altLang="ja-JP" sz="1200" dirty="0" smtClean="0">
                <a:solidFill>
                  <a:sysClr val="windowText" lastClr="000000"/>
                </a:solidFill>
                <a:hlinkClick r:id="rId3"/>
              </a:rPr>
              <a:t>m12i.hatenablog.com/entry/2016/12/28/103745</a:t>
            </a:r>
            <a:endParaRPr lang="en-US" altLang="ja-JP" sz="1200" dirty="0" smtClean="0">
              <a:solidFill>
                <a:sysClr val="windowText" lastClr="000000"/>
              </a:solidFill>
            </a:endParaRPr>
          </a:p>
          <a:p>
            <a:endParaRPr lang="en-US" altLang="ja-JP" sz="1200" dirty="0" smtClean="0">
              <a:solidFill>
                <a:sysClr val="windowText" lastClr="000000"/>
              </a:solidFill>
            </a:endParaRPr>
          </a:p>
        </p:txBody>
      </p:sp>
      <p:sp>
        <p:nvSpPr>
          <p:cNvPr id="7" name="テキスト ボックス 6"/>
          <p:cNvSpPr txBox="1"/>
          <p:nvPr/>
        </p:nvSpPr>
        <p:spPr>
          <a:xfrm>
            <a:off x="5710477" y="5606186"/>
            <a:ext cx="1723549" cy="276999"/>
          </a:xfrm>
          <a:prstGeom prst="rect">
            <a:avLst/>
          </a:prstGeom>
          <a:noFill/>
        </p:spPr>
        <p:txBody>
          <a:bodyPr wrap="none" rtlCol="0">
            <a:spAutoFit/>
          </a:bodyPr>
          <a:lstStyle/>
          <a:p>
            <a:pPr algn="ctr"/>
            <a:r>
              <a:rPr kumimoji="1" lang="ja-JP" altLang="en-US" sz="1200" dirty="0" smtClean="0"/>
              <a:t>↑</a:t>
            </a:r>
            <a:r>
              <a:rPr lang="ja-JP" altLang="en-US" sz="1200" dirty="0" smtClean="0"/>
              <a:t>トラヴィス</a:t>
            </a:r>
            <a:r>
              <a:rPr kumimoji="1" lang="ja-JP" altLang="en-US" sz="1200" dirty="0" smtClean="0"/>
              <a:t>おじさん</a:t>
            </a:r>
            <a:endParaRPr kumimoji="1" lang="ja-JP" altLang="en-US" sz="1200" dirty="0"/>
          </a:p>
        </p:txBody>
      </p:sp>
    </p:spTree>
    <p:extLst>
      <p:ext uri="{BB962C8B-B14F-4D97-AF65-F5344CB8AC3E}">
        <p14:creationId xmlns:p14="http://schemas.microsoft.com/office/powerpoint/2010/main" val="2093931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Screwdriver</a:t>
            </a:r>
            <a:endParaRPr kumimoji="1" lang="ja-JP" altLang="en-US" dirty="0"/>
          </a:p>
        </p:txBody>
      </p:sp>
      <p:sp>
        <p:nvSpPr>
          <p:cNvPr id="3" name="コンテンツ プレースホルダー 2"/>
          <p:cNvSpPr>
            <a:spLocks noGrp="1"/>
          </p:cNvSpPr>
          <p:nvPr>
            <p:ph sz="half" idx="1"/>
          </p:nvPr>
        </p:nvSpPr>
        <p:spPr/>
        <p:txBody>
          <a:bodyPr/>
          <a:lstStyle/>
          <a:p>
            <a:r>
              <a:rPr kumimoji="1" lang="en-US" altLang="ja-JP" dirty="0" smtClean="0"/>
              <a:t>Yahoo!</a:t>
            </a:r>
            <a:r>
              <a:rPr kumimoji="1" lang="ja-JP" altLang="en-US" dirty="0" smtClean="0"/>
              <a:t>が開発した</a:t>
            </a:r>
            <a:r>
              <a:rPr kumimoji="1" lang="en-US" altLang="ja-JP" dirty="0" smtClean="0"/>
              <a:t>CI/CD</a:t>
            </a:r>
            <a:r>
              <a:rPr kumimoji="1" lang="ja-JP" altLang="en-US" dirty="0" smtClean="0"/>
              <a:t>ツール</a:t>
            </a:r>
            <a:r>
              <a:rPr kumimoji="1" lang="en-US" altLang="ja-JP" baseline="30000" dirty="0" smtClean="0"/>
              <a:t>※1</a:t>
            </a:r>
            <a:r>
              <a:rPr kumimoji="1" lang="ja-JP" altLang="en-US" dirty="0" err="1" smtClean="0"/>
              <a:t>。</a:t>
            </a:r>
            <a:endParaRPr kumimoji="1" lang="en-US" altLang="ja-JP" dirty="0" smtClean="0"/>
          </a:p>
          <a:p>
            <a:r>
              <a:rPr lang="ja-JP" altLang="en-US" dirty="0" smtClean="0"/>
              <a:t>コアコンポーネントが</a:t>
            </a:r>
            <a:r>
              <a:rPr lang="en-US" altLang="ja-JP" dirty="0" smtClean="0"/>
              <a:t>2017</a:t>
            </a:r>
            <a:r>
              <a:rPr lang="ja-JP" altLang="en-US" dirty="0" smtClean="0"/>
              <a:t>年</a:t>
            </a:r>
            <a:r>
              <a:rPr lang="en-US" altLang="ja-JP" dirty="0" smtClean="0"/>
              <a:t>1</a:t>
            </a:r>
            <a:r>
              <a:rPr lang="ja-JP" altLang="en-US" dirty="0" smtClean="0"/>
              <a:t>月に</a:t>
            </a:r>
            <a:r>
              <a:rPr lang="en-US" altLang="ja-JP" dirty="0" smtClean="0"/>
              <a:t>OSS</a:t>
            </a:r>
            <a:r>
              <a:rPr lang="ja-JP" altLang="en-US" dirty="0" smtClean="0"/>
              <a:t>として公開された</a:t>
            </a:r>
            <a:r>
              <a:rPr lang="en-US" altLang="ja-JP" baseline="30000" dirty="0" smtClean="0"/>
              <a:t>※2</a:t>
            </a:r>
            <a:r>
              <a:rPr lang="ja-JP" altLang="en-US" dirty="0" err="1" smtClean="0"/>
              <a:t>。</a:t>
            </a:r>
            <a:endParaRPr lang="en-US" altLang="ja-JP" dirty="0" smtClean="0"/>
          </a:p>
          <a:p>
            <a:r>
              <a:rPr kumimoji="1" lang="ja-JP" altLang="en-US" dirty="0" smtClean="0"/>
              <a:t>まだ情報流通量は非常に少ないが</a:t>
            </a:r>
            <a:r>
              <a:rPr kumimoji="1" lang="en-US" altLang="ja-JP" dirty="0" smtClean="0"/>
              <a:t>Yahoo!</a:t>
            </a:r>
            <a:r>
              <a:rPr kumimoji="1" lang="ja-JP" altLang="en-US" dirty="0" smtClean="0"/>
              <a:t>のサービスを支えてきたツールとして、機能面で期待できる。今後に期待。</a:t>
            </a:r>
            <a:endParaRPr kumimoji="1" lang="en-US" altLang="ja-JP" dirty="0" smtClean="0"/>
          </a:p>
          <a:p>
            <a:endParaRPr kumimoji="1" lang="ja-JP" altLang="en-US" dirty="0"/>
          </a:p>
        </p:txBody>
      </p:sp>
      <p:pic>
        <p:nvPicPr>
          <p:cNvPr id="1026" name="Picture 2"/>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4629150" y="3026138"/>
            <a:ext cx="3886200" cy="195031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正方形/長方形 5"/>
          <p:cNvSpPr/>
          <p:nvPr/>
        </p:nvSpPr>
        <p:spPr>
          <a:xfrm>
            <a:off x="628650" y="6311899"/>
            <a:ext cx="7886700" cy="54610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1200" dirty="0" smtClean="0">
                <a:solidFill>
                  <a:sysClr val="windowText" lastClr="000000"/>
                </a:solidFill>
              </a:rPr>
              <a:t>※1</a:t>
            </a:r>
            <a:r>
              <a:rPr kumimoji="1" lang="ja-JP" altLang="en-US" sz="1200" dirty="0" smtClean="0">
                <a:solidFill>
                  <a:sysClr val="windowText" lastClr="000000"/>
                </a:solidFill>
              </a:rPr>
              <a:t>　</a:t>
            </a:r>
            <a:r>
              <a:rPr kumimoji="1" lang="ja-JP" altLang="en-US" sz="1200" dirty="0" smtClean="0">
                <a:solidFill>
                  <a:sysClr val="windowText" lastClr="000000"/>
                </a:solidFill>
              </a:rPr>
              <a:t>公式サイトは右の</a:t>
            </a:r>
            <a:r>
              <a:rPr kumimoji="1" lang="en-US" altLang="ja-JP" sz="1200" dirty="0" smtClean="0">
                <a:solidFill>
                  <a:sysClr val="windowText" lastClr="000000"/>
                </a:solidFill>
              </a:rPr>
              <a:t>URL</a:t>
            </a:r>
            <a:r>
              <a:rPr kumimoji="1" lang="ja-JP" altLang="en-US" sz="1200" dirty="0" smtClean="0">
                <a:solidFill>
                  <a:sysClr val="windowText" lastClr="000000"/>
                </a:solidFill>
              </a:rPr>
              <a:t>：</a:t>
            </a:r>
            <a:r>
              <a:rPr lang="en-US" altLang="ja-JP" sz="1200" dirty="0">
                <a:solidFill>
                  <a:sysClr val="windowText" lastClr="000000"/>
                </a:solidFill>
                <a:hlinkClick r:id="rId3"/>
              </a:rPr>
              <a:t>http://screwdriver.cd</a:t>
            </a:r>
            <a:r>
              <a:rPr lang="en-US" altLang="ja-JP" sz="1200" dirty="0" smtClean="0">
                <a:solidFill>
                  <a:sysClr val="windowText" lastClr="000000"/>
                </a:solidFill>
                <a:hlinkClick r:id="rId3"/>
              </a:rPr>
              <a:t>/</a:t>
            </a:r>
            <a:endParaRPr lang="en-US" altLang="ja-JP" sz="1200" dirty="0" smtClean="0">
              <a:solidFill>
                <a:sysClr val="windowText" lastClr="000000"/>
              </a:solidFill>
            </a:endParaRPr>
          </a:p>
          <a:p>
            <a:r>
              <a:rPr lang="en-US" altLang="ja-JP" sz="1200" dirty="0" smtClean="0">
                <a:solidFill>
                  <a:sysClr val="windowText" lastClr="000000"/>
                </a:solidFill>
              </a:rPr>
              <a:t>※2</a:t>
            </a:r>
            <a:r>
              <a:rPr lang="ja-JP" altLang="en-US" sz="1200" dirty="0" smtClean="0">
                <a:solidFill>
                  <a:sysClr val="windowText" lastClr="000000"/>
                </a:solidFill>
              </a:rPr>
              <a:t>　</a:t>
            </a:r>
            <a:r>
              <a:rPr lang="en-US" altLang="ja-JP" sz="1200" dirty="0" err="1" smtClean="0">
                <a:solidFill>
                  <a:sysClr val="windowText" lastClr="000000"/>
                </a:solidFill>
              </a:rPr>
              <a:t>InfoQ</a:t>
            </a:r>
            <a:r>
              <a:rPr lang="ja-JP" altLang="en-US" sz="1200" dirty="0" smtClean="0">
                <a:solidFill>
                  <a:sysClr val="windowText" lastClr="000000"/>
                </a:solidFill>
              </a:rPr>
              <a:t>の紹介記事：</a:t>
            </a:r>
            <a:r>
              <a:rPr lang="en-US" altLang="ja-JP" sz="1200" dirty="0">
                <a:solidFill>
                  <a:sysClr val="windowText" lastClr="000000"/>
                </a:solidFill>
                <a:hlinkClick r:id="rId4"/>
              </a:rPr>
              <a:t>https://</a:t>
            </a:r>
            <a:r>
              <a:rPr lang="en-US" altLang="ja-JP" sz="1200" dirty="0" smtClean="0">
                <a:solidFill>
                  <a:sysClr val="windowText" lastClr="000000"/>
                </a:solidFill>
                <a:hlinkClick r:id="rId4"/>
              </a:rPr>
              <a:t>www.infoq.com/jp/news/2017/01/yahoo-screwdriver</a:t>
            </a:r>
            <a:endParaRPr lang="en-US" altLang="ja-JP" sz="1200" dirty="0" smtClean="0">
              <a:solidFill>
                <a:sysClr val="windowText" lastClr="000000"/>
              </a:solidFill>
            </a:endParaRPr>
          </a:p>
        </p:txBody>
      </p:sp>
      <p:sp>
        <p:nvSpPr>
          <p:cNvPr id="5" name="テキスト ボックス 4"/>
          <p:cNvSpPr txBox="1"/>
          <p:nvPr/>
        </p:nvSpPr>
        <p:spPr>
          <a:xfrm>
            <a:off x="116031" y="180460"/>
            <a:ext cx="646331" cy="369332"/>
          </a:xfrm>
          <a:prstGeom prst="rect">
            <a:avLst/>
          </a:prstGeom>
          <a:noFill/>
          <a:ln>
            <a:solidFill>
              <a:schemeClr val="tx1"/>
            </a:solidFill>
          </a:ln>
        </p:spPr>
        <p:txBody>
          <a:bodyPr wrap="none" rtlCol="0">
            <a:spAutoFit/>
          </a:bodyPr>
          <a:lstStyle/>
          <a:p>
            <a:r>
              <a:rPr kumimoji="1" lang="ja-JP" altLang="en-US" dirty="0" smtClean="0"/>
              <a:t>追記</a:t>
            </a:r>
            <a:endParaRPr kumimoji="1" lang="ja-JP" altLang="en-US" dirty="0"/>
          </a:p>
        </p:txBody>
      </p:sp>
    </p:spTree>
    <p:extLst>
      <p:ext uri="{BB962C8B-B14F-4D97-AF65-F5344CB8AC3E}">
        <p14:creationId xmlns:p14="http://schemas.microsoft.com/office/powerpoint/2010/main" val="153906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en-US" altLang="ja-JP" dirty="0" smtClean="0"/>
              <a:t>Jenkins</a:t>
            </a:r>
            <a:r>
              <a:rPr kumimoji="1" lang="ja-JP" altLang="en-US" dirty="0" smtClean="0"/>
              <a:t>の例</a:t>
            </a:r>
            <a:endParaRPr kumimoji="1" lang="ja-JP" altLang="en-US" dirty="0"/>
          </a:p>
        </p:txBody>
      </p:sp>
      <p:sp>
        <p:nvSpPr>
          <p:cNvPr id="5" name="テキスト プレースホルダー 4"/>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6611689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作業の前説明</a:t>
            </a:r>
            <a:endParaRPr kumimoji="1" lang="ja-JP" altLang="en-US" dirty="0"/>
          </a:p>
        </p:txBody>
      </p:sp>
      <p:sp>
        <p:nvSpPr>
          <p:cNvPr id="5" name="コンテンツ プレースホルダー 4"/>
          <p:cNvSpPr>
            <a:spLocks noGrp="1"/>
          </p:cNvSpPr>
          <p:nvPr>
            <p:ph idx="1"/>
          </p:nvPr>
        </p:nvSpPr>
        <p:spPr/>
        <p:txBody>
          <a:bodyPr/>
          <a:lstStyle/>
          <a:p>
            <a:r>
              <a:rPr kumimoji="1" lang="ja-JP" altLang="en-US" dirty="0" smtClean="0"/>
              <a:t>以降の説明＝作業では、</a:t>
            </a:r>
            <a:r>
              <a:rPr kumimoji="1" lang="en-US" altLang="ja-JP" dirty="0" smtClean="0"/>
              <a:t>Jenkins v2.x</a:t>
            </a:r>
            <a:r>
              <a:rPr kumimoji="1" lang="ja-JP" altLang="en-US" dirty="0" smtClean="0"/>
              <a:t>の</a:t>
            </a:r>
            <a:r>
              <a:rPr kumimoji="1" lang="en-US" altLang="ja-JP" dirty="0" smtClean="0"/>
              <a:t>Pipeline</a:t>
            </a:r>
            <a:r>
              <a:rPr kumimoji="1" lang="ja-JP" altLang="en-US" dirty="0" smtClean="0"/>
              <a:t>機能を使って、</a:t>
            </a:r>
            <a:r>
              <a:rPr kumimoji="1" lang="en-US" altLang="ja-JP" dirty="0" err="1" smtClean="0"/>
              <a:t>NUnit</a:t>
            </a:r>
            <a:r>
              <a:rPr kumimoji="1" lang="ja-JP" altLang="en-US" dirty="0" smtClean="0"/>
              <a:t>で作成したテストを実行する方法を示し＝実践します。</a:t>
            </a:r>
            <a:endParaRPr kumimoji="1" lang="en-US" altLang="ja-JP" dirty="0" smtClean="0"/>
          </a:p>
          <a:p>
            <a:r>
              <a:rPr kumimoji="1" lang="ja-JP" altLang="en-US" dirty="0" smtClean="0"/>
              <a:t>えーと、そのまえに「</a:t>
            </a:r>
            <a:r>
              <a:rPr kumimoji="1" lang="en-US" altLang="ja-JP" dirty="0" smtClean="0"/>
              <a:t>Pipeline</a:t>
            </a:r>
            <a:r>
              <a:rPr kumimoji="1" lang="ja-JP" altLang="en-US" dirty="0" smtClean="0"/>
              <a:t>」って何ですか？</a:t>
            </a:r>
            <a:endParaRPr kumimoji="1" lang="en-US" altLang="ja-JP" dirty="0" smtClean="0"/>
          </a:p>
          <a:p>
            <a:pPr lvl="1"/>
            <a:r>
              <a:rPr lang="ja-JP" altLang="en-US" dirty="0" smtClean="0"/>
              <a:t>「</a:t>
            </a:r>
            <a:r>
              <a:rPr lang="en-US" altLang="ja-JP" dirty="0" smtClean="0"/>
              <a:t>Pipes and Filters Pattern</a:t>
            </a:r>
            <a:r>
              <a:rPr lang="ja-JP" altLang="en-US" dirty="0" smtClean="0"/>
              <a:t>」ではない。</a:t>
            </a:r>
            <a:r>
              <a:rPr lang="en-US" altLang="ja-JP" baseline="30000" dirty="0" smtClean="0"/>
              <a:t>※1</a:t>
            </a:r>
          </a:p>
          <a:p>
            <a:pPr lvl="1"/>
            <a:r>
              <a:rPr lang="ja-JP" altLang="en-US" dirty="0" smtClean="0"/>
              <a:t>「</a:t>
            </a:r>
            <a:r>
              <a:rPr lang="en-US" altLang="ja-JP" dirty="0" smtClean="0"/>
              <a:t>Continuous Delivery Pipeline</a:t>
            </a:r>
            <a:r>
              <a:rPr lang="ja-JP" altLang="en-US" dirty="0" smtClean="0"/>
              <a:t>」（</a:t>
            </a:r>
            <a:r>
              <a:rPr lang="en-US" altLang="ja-JP" dirty="0" smtClean="0"/>
              <a:t>CDP</a:t>
            </a:r>
            <a:r>
              <a:rPr lang="ja-JP" altLang="en-US" dirty="0" smtClean="0"/>
              <a:t>）の「</a:t>
            </a:r>
            <a:r>
              <a:rPr lang="en-US" altLang="ja-JP" dirty="0" smtClean="0"/>
              <a:t>Pipeline</a:t>
            </a:r>
            <a:r>
              <a:rPr lang="ja-JP" altLang="en-US" dirty="0" smtClean="0"/>
              <a:t>」。</a:t>
            </a:r>
            <a:endParaRPr lang="en-US" altLang="ja-JP" dirty="0" smtClean="0"/>
          </a:p>
          <a:p>
            <a:r>
              <a:rPr lang="ja-JP" altLang="en-US" dirty="0" smtClean="0"/>
              <a:t>えーと</a:t>
            </a:r>
            <a:r>
              <a:rPr lang="en-US" altLang="ja-JP" dirty="0" smtClean="0"/>
              <a:t>(2)</a:t>
            </a:r>
            <a:r>
              <a:rPr lang="ja-JP" altLang="en-US" dirty="0" smtClean="0"/>
              <a:t>、そのまえに「</a:t>
            </a:r>
            <a:r>
              <a:rPr lang="en-US" altLang="ja-JP" dirty="0" smtClean="0"/>
              <a:t>CD</a:t>
            </a:r>
            <a:r>
              <a:rPr lang="ja-JP" altLang="en-US" dirty="0" smtClean="0"/>
              <a:t>」って何ですか？</a:t>
            </a:r>
            <a:r>
              <a:rPr lang="en-US" altLang="ja-JP" baseline="30000" dirty="0" smtClean="0"/>
              <a:t>※2</a:t>
            </a:r>
          </a:p>
          <a:p>
            <a:pPr lvl="1"/>
            <a:r>
              <a:rPr lang="en-US" altLang="ja-JP" dirty="0" smtClean="0"/>
              <a:t>CI</a:t>
            </a:r>
            <a:r>
              <a:rPr lang="ja-JP" altLang="en-US" dirty="0" smtClean="0"/>
              <a:t>を拡張した概念。</a:t>
            </a:r>
            <a:endParaRPr lang="en-US" altLang="ja-JP" dirty="0" smtClean="0"/>
          </a:p>
          <a:p>
            <a:pPr lvl="1"/>
            <a:r>
              <a:rPr lang="ja-JP" altLang="en-US" dirty="0" smtClean="0"/>
              <a:t>製品の本番環境デプロイをも射程に入れたオートメーション化により、品質の保証、生産性の向上、そしてスピーディなサービスインを目指す考え方・実践（</a:t>
            </a:r>
            <a:r>
              <a:rPr lang="en-US" altLang="ja-JP" dirty="0" smtClean="0"/>
              <a:t>*-ism</a:t>
            </a:r>
            <a:r>
              <a:rPr lang="ja-JP" altLang="en-US" dirty="0" smtClean="0"/>
              <a:t>）。</a:t>
            </a:r>
            <a:endParaRPr lang="en-US" altLang="ja-JP" dirty="0" smtClean="0"/>
          </a:p>
          <a:p>
            <a:endParaRPr lang="en-US" altLang="ja-JP" dirty="0" smtClean="0"/>
          </a:p>
          <a:p>
            <a:endParaRPr kumimoji="1" lang="en-US" altLang="ja-JP" dirty="0" smtClean="0"/>
          </a:p>
          <a:p>
            <a:endParaRPr kumimoji="1" lang="ja-JP" altLang="en-US" dirty="0"/>
          </a:p>
        </p:txBody>
      </p:sp>
      <p:sp>
        <p:nvSpPr>
          <p:cNvPr id="6" name="正方形/長方形 5"/>
          <p:cNvSpPr/>
          <p:nvPr/>
        </p:nvSpPr>
        <p:spPr>
          <a:xfrm>
            <a:off x="628650" y="6176963"/>
            <a:ext cx="7886700" cy="681037"/>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1200" dirty="0" smtClean="0">
                <a:solidFill>
                  <a:sysClr val="windowText" lastClr="000000"/>
                </a:solidFill>
              </a:rPr>
              <a:t>※1</a:t>
            </a:r>
            <a:r>
              <a:rPr kumimoji="1" lang="ja-JP" altLang="en-US" sz="1200" dirty="0" smtClean="0">
                <a:solidFill>
                  <a:sysClr val="windowText" lastClr="000000"/>
                </a:solidFill>
              </a:rPr>
              <a:t>　こちらの例としては</a:t>
            </a:r>
            <a:r>
              <a:rPr kumimoji="1" lang="en-US" altLang="ja-JP" sz="1200" dirty="0" smtClean="0">
                <a:solidFill>
                  <a:sysClr val="windowText" lastClr="000000"/>
                </a:solidFill>
              </a:rPr>
              <a:t>UNIX</a:t>
            </a:r>
            <a:r>
              <a:rPr kumimoji="1" lang="ja-JP" altLang="en-US" sz="1200" dirty="0" smtClean="0">
                <a:solidFill>
                  <a:sysClr val="windowText" lastClr="000000"/>
                </a:solidFill>
              </a:rPr>
              <a:t>で導入されたパイプや</a:t>
            </a:r>
            <a:r>
              <a:rPr kumimoji="1" lang="en-US" altLang="ja-JP" sz="1200" dirty="0" smtClean="0">
                <a:solidFill>
                  <a:sysClr val="windowText" lastClr="000000"/>
                </a:solidFill>
              </a:rPr>
              <a:t>ASP.NET</a:t>
            </a:r>
            <a:r>
              <a:rPr kumimoji="1" lang="ja-JP" altLang="en-US" sz="1200" dirty="0" smtClean="0">
                <a:solidFill>
                  <a:sysClr val="windowText" lastClr="000000"/>
                </a:solidFill>
              </a:rPr>
              <a:t>の</a:t>
            </a:r>
            <a:r>
              <a:rPr kumimoji="1" lang="en-US" altLang="ja-JP" sz="1200" dirty="0" err="1" smtClean="0">
                <a:solidFill>
                  <a:sysClr val="windowText" lastClr="000000"/>
                </a:solidFill>
              </a:rPr>
              <a:t>Owin</a:t>
            </a:r>
            <a:r>
              <a:rPr kumimoji="1" lang="ja-JP" altLang="en-US" sz="1200" dirty="0" smtClean="0">
                <a:solidFill>
                  <a:sysClr val="windowText" lastClr="000000"/>
                </a:solidFill>
              </a:rPr>
              <a:t>、</a:t>
            </a:r>
            <a:r>
              <a:rPr kumimoji="1" lang="en-US" altLang="ja-JP" sz="1200" dirty="0" err="1" smtClean="0">
                <a:solidFill>
                  <a:sysClr val="windowText" lastClr="000000"/>
                </a:solidFill>
              </a:rPr>
              <a:t>Node.js</a:t>
            </a:r>
            <a:r>
              <a:rPr kumimoji="1" lang="ja-JP" altLang="en-US" sz="1200" dirty="0" smtClean="0">
                <a:solidFill>
                  <a:sysClr val="windowText" lastClr="000000"/>
                </a:solidFill>
              </a:rPr>
              <a:t>の</a:t>
            </a:r>
            <a:r>
              <a:rPr kumimoji="1" lang="en-US" altLang="ja-JP" sz="1200" dirty="0" smtClean="0">
                <a:solidFill>
                  <a:sysClr val="windowText" lastClr="000000"/>
                </a:solidFill>
              </a:rPr>
              <a:t>Stream</a:t>
            </a:r>
            <a:r>
              <a:rPr kumimoji="1" lang="ja-JP" altLang="en-US" sz="1200" dirty="0" smtClean="0">
                <a:solidFill>
                  <a:sysClr val="windowText" lastClr="000000"/>
                </a:solidFill>
              </a:rPr>
              <a:t>などが該当。</a:t>
            </a:r>
            <a:endParaRPr kumimoji="1" lang="en-US" altLang="ja-JP" sz="1200" dirty="0" smtClean="0">
              <a:solidFill>
                <a:sysClr val="windowText" lastClr="000000"/>
              </a:solidFill>
            </a:endParaRPr>
          </a:p>
          <a:p>
            <a:r>
              <a:rPr lang="en-US" altLang="ja-JP" sz="1200" dirty="0" smtClean="0">
                <a:solidFill>
                  <a:sysClr val="windowText" lastClr="000000"/>
                </a:solidFill>
              </a:rPr>
              <a:t>※2</a:t>
            </a:r>
            <a:r>
              <a:rPr lang="ja-JP" altLang="en-US" sz="1200" dirty="0" smtClean="0">
                <a:solidFill>
                  <a:sysClr val="windowText" lastClr="000000"/>
                </a:solidFill>
              </a:rPr>
              <a:t>　</a:t>
            </a:r>
            <a:r>
              <a:rPr lang="en-US" altLang="ja-JP" sz="1200" dirty="0" smtClean="0">
                <a:solidFill>
                  <a:sysClr val="windowText" lastClr="000000"/>
                </a:solidFill>
              </a:rPr>
              <a:t>CD</a:t>
            </a:r>
            <a:r>
              <a:rPr lang="ja-JP" altLang="en-US" sz="1200" dirty="0" smtClean="0">
                <a:solidFill>
                  <a:sysClr val="windowText" lastClr="000000"/>
                </a:solidFill>
              </a:rPr>
              <a:t>もしくは</a:t>
            </a:r>
            <a:r>
              <a:rPr lang="en-US" altLang="ja-JP" sz="1200" dirty="0" smtClean="0">
                <a:solidFill>
                  <a:sysClr val="windowText" lastClr="000000"/>
                </a:solidFill>
              </a:rPr>
              <a:t>CDP</a:t>
            </a:r>
            <a:r>
              <a:rPr lang="ja-JP" altLang="en-US" sz="1200" dirty="0" smtClean="0">
                <a:solidFill>
                  <a:sysClr val="windowText" lastClr="000000"/>
                </a:solidFill>
              </a:rPr>
              <a:t>についての解説は右の</a:t>
            </a:r>
            <a:r>
              <a:rPr lang="en-US" altLang="ja-JP" sz="1200" dirty="0" smtClean="0">
                <a:solidFill>
                  <a:sysClr val="windowText" lastClr="000000"/>
                </a:solidFill>
              </a:rPr>
              <a:t>URL</a:t>
            </a:r>
            <a:r>
              <a:rPr lang="ja-JP" altLang="en-US" sz="1200" dirty="0" smtClean="0">
                <a:solidFill>
                  <a:sysClr val="windowText" lastClr="000000"/>
                </a:solidFill>
              </a:rPr>
              <a:t>などを参照のこと：</a:t>
            </a:r>
            <a:r>
              <a:rPr lang="en-US" altLang="ja-JP" sz="1200" dirty="0" smtClean="0">
                <a:solidFill>
                  <a:sysClr val="windowText" lastClr="000000"/>
                </a:solidFill>
                <a:hlinkClick r:id="rId2"/>
              </a:rPr>
              <a:t>https://devops.com/continuous-delivery-pipeline/</a:t>
            </a:r>
            <a:endParaRPr lang="en-US" altLang="ja-JP" sz="1200" dirty="0" smtClean="0">
              <a:solidFill>
                <a:sysClr val="windowText" lastClr="000000"/>
              </a:solidFill>
            </a:endParaRPr>
          </a:p>
          <a:p>
            <a:endParaRPr lang="en-US" altLang="ja-JP" sz="1200" dirty="0" smtClean="0">
              <a:solidFill>
                <a:sysClr val="windowText" lastClr="000000"/>
              </a:solidFill>
            </a:endParaRPr>
          </a:p>
        </p:txBody>
      </p:sp>
      <p:sp>
        <p:nvSpPr>
          <p:cNvPr id="8" name="四角形吹き出し 7"/>
          <p:cNvSpPr/>
          <p:nvPr/>
        </p:nvSpPr>
        <p:spPr>
          <a:xfrm>
            <a:off x="1245704" y="5128591"/>
            <a:ext cx="7269646" cy="913436"/>
          </a:xfrm>
          <a:prstGeom prst="wedgeRectCallout">
            <a:avLst>
              <a:gd name="adj1" fmla="val -38445"/>
              <a:gd name="adj2" fmla="val -7638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t>「化石燃料や水道などと同じく、</a:t>
            </a:r>
            <a:r>
              <a:rPr kumimoji="1" lang="ja-JP" altLang="en-US" dirty="0" smtClean="0"/>
              <a:t>ソフトウェア（やその新機能）も淀みない流れのように、速やかに・恒常的に顧客のもとに送り届けられるべきだ」ということらしい。</a:t>
            </a:r>
            <a:endParaRPr kumimoji="1" lang="ja-JP" altLang="en-US" dirty="0"/>
          </a:p>
        </p:txBody>
      </p:sp>
    </p:spTree>
    <p:extLst>
      <p:ext uri="{BB962C8B-B14F-4D97-AF65-F5344CB8AC3E}">
        <p14:creationId xmlns:p14="http://schemas.microsoft.com/office/powerpoint/2010/main" val="626438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animEffect transition="in" filter="fade">
                                      <p:cBhvr>
                                        <p:cTn id="15" dur="500"/>
                                        <p:tgtEl>
                                          <p:spTgt spid="5">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500"/>
                                        <p:tgtEl>
                                          <p:spTgt spid="5">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animEffect transition="in" filter="fade">
                                      <p:cBhvr>
                                        <p:cTn id="23" dur="500"/>
                                        <p:tgtEl>
                                          <p:spTgt spid="5">
                                            <p:txEl>
                                              <p:pRg st="4" end="4"/>
                                            </p:txEl>
                                          </p:spTgt>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5">
                                            <p:txEl>
                                              <p:pRg st="5" end="5"/>
                                            </p:txEl>
                                          </p:spTgt>
                                        </p:tgtEl>
                                        <p:attrNameLst>
                                          <p:attrName>style.visibility</p:attrName>
                                        </p:attrNameLst>
                                      </p:cBhvr>
                                      <p:to>
                                        <p:strVal val="visible"/>
                                      </p:to>
                                    </p:set>
                                    <p:animEffect transition="in" filter="fade">
                                      <p:cBhvr>
                                        <p:cTn id="26" dur="500"/>
                                        <p:tgtEl>
                                          <p:spTgt spid="5">
                                            <p:txEl>
                                              <p:pRg st="5" end="5"/>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animEffect transition="in" filter="fade">
                                      <p:cBhvr>
                                        <p:cTn id="29" dur="500"/>
                                        <p:tgtEl>
                                          <p:spTgt spid="5">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fade">
                                      <p:cBhvr>
                                        <p:cTn id="3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Continuous Delivery Pipeline</a:t>
            </a:r>
            <a:r>
              <a:rPr kumimoji="1" lang="ja-JP" altLang="en-US" dirty="0" smtClean="0"/>
              <a:t>の例</a:t>
            </a:r>
            <a:endParaRPr kumimoji="1" lang="ja-JP" altLang="en-US" dirty="0"/>
          </a:p>
        </p:txBody>
      </p:sp>
      <p:pic>
        <p:nvPicPr>
          <p:cNvPr id="4" name="コンテンツ プレースホルダー 3"/>
          <p:cNvPicPr>
            <a:picLocks noGrp="1" noChangeAspect="1"/>
          </p:cNvPicPr>
          <p:nvPr>
            <p:ph idx="1"/>
          </p:nvPr>
        </p:nvPicPr>
        <p:blipFill>
          <a:blip r:embed="rId2"/>
          <a:stretch>
            <a:fillRect/>
          </a:stretch>
        </p:blipFill>
        <p:spPr>
          <a:xfrm>
            <a:off x="628650" y="2512843"/>
            <a:ext cx="7886700" cy="2976901"/>
          </a:xfrm>
          <a:prstGeom prst="rect">
            <a:avLst/>
          </a:prstGeom>
        </p:spPr>
      </p:pic>
      <p:sp>
        <p:nvSpPr>
          <p:cNvPr id="5" name="テキスト ボックス 4"/>
          <p:cNvSpPr txBox="1"/>
          <p:nvPr/>
        </p:nvSpPr>
        <p:spPr>
          <a:xfrm>
            <a:off x="2148900" y="5530632"/>
            <a:ext cx="4846199" cy="276999"/>
          </a:xfrm>
          <a:prstGeom prst="rect">
            <a:avLst/>
          </a:prstGeom>
          <a:noFill/>
        </p:spPr>
        <p:txBody>
          <a:bodyPr wrap="none" rtlCol="0">
            <a:spAutoFit/>
          </a:bodyPr>
          <a:lstStyle/>
          <a:p>
            <a:pPr algn="ctr"/>
            <a:r>
              <a:rPr kumimoji="1" lang="ja-JP" altLang="en-US" sz="1200" dirty="0" smtClean="0"/>
              <a:t>図：パイプライン・フロー（</a:t>
            </a:r>
            <a:r>
              <a:rPr kumimoji="1" lang="en-US" altLang="ja-JP" sz="1200" dirty="0" smtClean="0"/>
              <a:t>Jenkins</a:t>
            </a:r>
            <a:r>
              <a:rPr kumimoji="1" lang="ja-JP" altLang="en-US" sz="1200" dirty="0" smtClean="0"/>
              <a:t>のリファレンスより引用）</a:t>
            </a:r>
            <a:r>
              <a:rPr kumimoji="1" lang="en-US" altLang="ja-JP" sz="1200" baseline="30000" dirty="0" smtClean="0"/>
              <a:t>※1</a:t>
            </a:r>
          </a:p>
        </p:txBody>
      </p:sp>
      <p:sp>
        <p:nvSpPr>
          <p:cNvPr id="6" name="正方形/長方形 5"/>
          <p:cNvSpPr/>
          <p:nvPr/>
        </p:nvSpPr>
        <p:spPr>
          <a:xfrm>
            <a:off x="628650" y="6311898"/>
            <a:ext cx="7886700" cy="546102"/>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1200" dirty="0" smtClean="0">
                <a:solidFill>
                  <a:sysClr val="windowText" lastClr="000000"/>
                </a:solidFill>
              </a:rPr>
              <a:t>※1</a:t>
            </a:r>
            <a:r>
              <a:rPr kumimoji="1" lang="ja-JP" altLang="en-US" sz="1200" dirty="0" smtClean="0">
                <a:solidFill>
                  <a:sysClr val="windowText" lastClr="000000"/>
                </a:solidFill>
              </a:rPr>
              <a:t>　原典は右の</a:t>
            </a:r>
            <a:r>
              <a:rPr kumimoji="1" lang="en-US" altLang="ja-JP" sz="1200" dirty="0" smtClean="0">
                <a:solidFill>
                  <a:sysClr val="windowText" lastClr="000000"/>
                </a:solidFill>
              </a:rPr>
              <a:t>URL</a:t>
            </a:r>
            <a:r>
              <a:rPr kumimoji="1" lang="ja-JP" altLang="en-US" sz="1200" dirty="0" smtClean="0">
                <a:solidFill>
                  <a:sysClr val="windowText" lastClr="000000"/>
                </a:solidFill>
              </a:rPr>
              <a:t>：</a:t>
            </a:r>
            <a:r>
              <a:rPr lang="mr-IN" altLang="ja-JP" sz="1200" dirty="0" smtClean="0">
                <a:solidFill>
                  <a:sysClr val="windowText" lastClr="000000"/>
                </a:solidFill>
                <a:hlinkClick r:id="rId3"/>
              </a:rPr>
              <a:t>https</a:t>
            </a:r>
            <a:r>
              <a:rPr lang="mr-IN" altLang="ja-JP" sz="1200" dirty="0">
                <a:solidFill>
                  <a:sysClr val="windowText" lastClr="000000"/>
                </a:solidFill>
                <a:hlinkClick r:id="rId3"/>
              </a:rPr>
              <a:t>://</a:t>
            </a:r>
            <a:r>
              <a:rPr lang="mr-IN" altLang="ja-JP" sz="1200" dirty="0" smtClean="0">
                <a:solidFill>
                  <a:sysClr val="windowText" lastClr="000000"/>
                </a:solidFill>
                <a:hlinkClick r:id="rId3"/>
              </a:rPr>
              <a:t>jenkins.io/doc/book/pipeline/</a:t>
            </a:r>
            <a:r>
              <a:rPr lang="ja-JP" altLang="en-US" sz="1200" dirty="0">
                <a:solidFill>
                  <a:sysClr val="windowText" lastClr="000000"/>
                </a:solidFill>
              </a:rPr>
              <a:t> </a:t>
            </a:r>
            <a:endParaRPr lang="ja-JP" altLang="mr-IN" sz="1200" dirty="0">
              <a:solidFill>
                <a:sysClr val="windowText" lastClr="000000"/>
              </a:solidFill>
            </a:endParaRPr>
          </a:p>
        </p:txBody>
      </p:sp>
    </p:spTree>
    <p:extLst>
      <p:ext uri="{BB962C8B-B14F-4D97-AF65-F5344CB8AC3E}">
        <p14:creationId xmlns:p14="http://schemas.microsoft.com/office/powerpoint/2010/main" val="13539142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Pipeline</a:t>
            </a:r>
            <a:r>
              <a:rPr kumimoji="1" lang="ja-JP" altLang="en-US" dirty="0" smtClean="0"/>
              <a:t>機能とは？</a:t>
            </a:r>
            <a:endParaRPr kumimoji="1" lang="ja-JP" altLang="en-US" dirty="0"/>
          </a:p>
        </p:txBody>
      </p:sp>
      <p:sp>
        <p:nvSpPr>
          <p:cNvPr id="3" name="コンテンツ プレースホルダー 2"/>
          <p:cNvSpPr>
            <a:spLocks noGrp="1"/>
          </p:cNvSpPr>
          <p:nvPr>
            <p:ph idx="1"/>
          </p:nvPr>
        </p:nvSpPr>
        <p:spPr/>
        <p:txBody>
          <a:bodyPr/>
          <a:lstStyle/>
          <a:p>
            <a:pPr marL="457200" indent="-457200">
              <a:buFont typeface="+mj-lt"/>
              <a:buAutoNum type="alphaUcParenR"/>
            </a:pPr>
            <a:r>
              <a:rPr kumimoji="1" lang="en-US" altLang="ja-JP" dirty="0" smtClean="0"/>
              <a:t>CD</a:t>
            </a:r>
            <a:r>
              <a:rPr kumimoji="1" lang="ja-JP" altLang="en-US" dirty="0" smtClean="0"/>
              <a:t>を実現する基盤を提供してくれる</a:t>
            </a:r>
            <a:endParaRPr kumimoji="1" lang="en-US" altLang="ja-JP" dirty="0" smtClean="0"/>
          </a:p>
          <a:p>
            <a:pPr lvl="1"/>
            <a:r>
              <a:rPr lang="ja-JP" altLang="en-US" dirty="0" smtClean="0"/>
              <a:t>ワークスペースの用意、</a:t>
            </a:r>
            <a:r>
              <a:rPr lang="en-US" altLang="ja-JP" dirty="0" smtClean="0"/>
              <a:t>SCM</a:t>
            </a:r>
            <a:r>
              <a:rPr lang="ja-JP" altLang="en-US" dirty="0" smtClean="0"/>
              <a:t>からのコードのチェックアウト、ビルド、テスト、メトリクス収集、パッケージング、デプロイといったステップを自動化してパイプラインを構築する基盤を提供。</a:t>
            </a:r>
            <a:endParaRPr lang="en-US" altLang="ja-JP" dirty="0" smtClean="0"/>
          </a:p>
          <a:p>
            <a:pPr lvl="1"/>
            <a:r>
              <a:rPr lang="ja-JP" altLang="en-US" dirty="0" smtClean="0"/>
              <a:t>でも、これだけなら従来からできた（フリースタイルジョブを使って画面から各ステップを担当するジョブを登録すればよかった）。</a:t>
            </a:r>
            <a:endParaRPr kumimoji="1" lang="en-US" altLang="ja-JP" dirty="0" smtClean="0"/>
          </a:p>
          <a:p>
            <a:pPr lvl="1"/>
            <a:endParaRPr kumimoji="1" lang="en-US" altLang="ja-JP" dirty="0" smtClean="0"/>
          </a:p>
          <a:p>
            <a:pPr marL="457200" indent="-457200">
              <a:buFont typeface="+mj-lt"/>
              <a:buAutoNum type="alphaUcParenR"/>
            </a:pPr>
            <a:r>
              <a:rPr lang="en-US" altLang="ja-JP" dirty="0" smtClean="0"/>
              <a:t>CD</a:t>
            </a:r>
            <a:r>
              <a:rPr lang="ja-JP" altLang="en-US" dirty="0" smtClean="0"/>
              <a:t>をスクリプトで記述できるようにしてくれる</a:t>
            </a:r>
            <a:endParaRPr lang="en-US" altLang="ja-JP" dirty="0" smtClean="0"/>
          </a:p>
          <a:p>
            <a:pPr lvl="1"/>
            <a:r>
              <a:rPr kumimoji="1" lang="en-US" altLang="ja-JP" dirty="0" smtClean="0"/>
              <a:t>Groovy</a:t>
            </a:r>
            <a:r>
              <a:rPr kumimoji="1" lang="ja-JP" altLang="en-US" dirty="0" smtClean="0"/>
              <a:t>で実装された</a:t>
            </a:r>
            <a:r>
              <a:rPr kumimoji="1" lang="en-US" altLang="ja-JP" dirty="0" smtClean="0"/>
              <a:t>DSL</a:t>
            </a:r>
            <a:r>
              <a:rPr kumimoji="1" lang="ja-JP" altLang="en-US" dirty="0" smtClean="0"/>
              <a:t>を使って、各ステップをスクリプトで（≠画面で）定義することが出来る。</a:t>
            </a:r>
            <a:endParaRPr kumimoji="1" lang="en-US" altLang="ja-JP" dirty="0" smtClean="0"/>
          </a:p>
          <a:p>
            <a:pPr lvl="1"/>
            <a:r>
              <a:rPr lang="ja-JP" altLang="en-US" dirty="0" smtClean="0"/>
              <a:t>そしてこれこそが重要なところ。</a:t>
            </a:r>
            <a:endParaRPr kumimoji="1" lang="en-US" altLang="ja-JP" dirty="0" smtClean="0"/>
          </a:p>
          <a:p>
            <a:pPr lvl="1"/>
            <a:r>
              <a:rPr lang="en-US" altLang="ja-JP" dirty="0" smtClean="0"/>
              <a:t>cf. </a:t>
            </a:r>
            <a:r>
              <a:rPr lang="en-US" altLang="ja-JP" dirty="0" err="1" smtClean="0"/>
              <a:t>Gradle</a:t>
            </a:r>
            <a:r>
              <a:rPr lang="ja-JP" altLang="en-US" dirty="0" smtClean="0"/>
              <a:t>、</a:t>
            </a:r>
            <a:r>
              <a:rPr lang="en-US" altLang="ja-JP" dirty="0" err="1" smtClean="0"/>
              <a:t>Sbt</a:t>
            </a:r>
            <a:r>
              <a:rPr lang="ja-JP" altLang="en-US" dirty="0" smtClean="0"/>
              <a:t>、</a:t>
            </a:r>
            <a:r>
              <a:rPr lang="en-US" altLang="ja-JP" dirty="0" smtClean="0"/>
              <a:t>Gulp</a:t>
            </a:r>
            <a:endParaRPr kumimoji="1" lang="ja-JP" altLang="en-US" dirty="0"/>
          </a:p>
        </p:txBody>
      </p:sp>
    </p:spTree>
    <p:extLst>
      <p:ext uri="{BB962C8B-B14F-4D97-AF65-F5344CB8AC3E}">
        <p14:creationId xmlns:p14="http://schemas.microsoft.com/office/powerpoint/2010/main" val="14453965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余談</a:t>
            </a:r>
            <a:r>
              <a:rPr kumimoji="1" lang="en-US" altLang="ja-JP" dirty="0" smtClean="0"/>
              <a:t/>
            </a:r>
            <a:br>
              <a:rPr kumimoji="1" lang="en-US" altLang="ja-JP" dirty="0" smtClean="0"/>
            </a:br>
            <a:r>
              <a:rPr kumimoji="1" lang="ja-JP" altLang="en-US" dirty="0" smtClean="0"/>
              <a:t>皆が不親切？ </a:t>
            </a:r>
            <a:r>
              <a:rPr kumimoji="1" lang="en-US" altLang="ja-JP" dirty="0" smtClean="0"/>
              <a:t>or </a:t>
            </a:r>
            <a:r>
              <a:rPr kumimoji="1" lang="ja-JP" altLang="en-US" dirty="0" smtClean="0"/>
              <a:t>私が遅れすぎ？</a:t>
            </a:r>
            <a:endParaRPr kumimoji="1" lang="ja-JP" altLang="en-US" dirty="0"/>
          </a:p>
        </p:txBody>
      </p:sp>
      <p:sp>
        <p:nvSpPr>
          <p:cNvPr id="3" name="コンテンツ プレースホルダー 2"/>
          <p:cNvSpPr>
            <a:spLocks noGrp="1"/>
          </p:cNvSpPr>
          <p:nvPr>
            <p:ph idx="1"/>
          </p:nvPr>
        </p:nvSpPr>
        <p:spPr/>
        <p:txBody>
          <a:bodyPr/>
          <a:lstStyle/>
          <a:p>
            <a:r>
              <a:rPr lang="en-US" altLang="ja-JP" dirty="0"/>
              <a:t>Web</a:t>
            </a:r>
            <a:r>
              <a:rPr lang="ja-JP" altLang="en-US" dirty="0"/>
              <a:t>上の日本語記事のほとんどが</a:t>
            </a:r>
            <a:r>
              <a:rPr lang="ja-JP" altLang="en-US" dirty="0" smtClean="0"/>
              <a:t>「</a:t>
            </a:r>
            <a:r>
              <a:rPr lang="en-US" altLang="ja-JP" dirty="0" smtClean="0"/>
              <a:t>Pipeline</a:t>
            </a:r>
            <a:r>
              <a:rPr lang="ja-JP" altLang="en-US" dirty="0" smtClean="0"/>
              <a:t>機能は</a:t>
            </a:r>
            <a:r>
              <a:rPr lang="en-US" altLang="ja-JP" dirty="0" smtClean="0"/>
              <a:t>CD</a:t>
            </a:r>
            <a:r>
              <a:rPr lang="ja-JP" altLang="en-US" dirty="0"/>
              <a:t>を実現するため</a:t>
            </a:r>
            <a:r>
              <a:rPr lang="ja-JP" altLang="en-US" dirty="0" smtClean="0"/>
              <a:t>のもので</a:t>
            </a:r>
            <a:r>
              <a:rPr lang="ja-JP" altLang="en-US" dirty="0"/>
              <a:t>あること」や「画面でなくコードで記述するのが</a:t>
            </a:r>
            <a:r>
              <a:rPr lang="ja-JP" altLang="en-US" dirty="0" smtClean="0"/>
              <a:t>重要であること」</a:t>
            </a:r>
            <a:r>
              <a:rPr lang="ja-JP" altLang="en-US" dirty="0"/>
              <a:t>と</a:t>
            </a:r>
            <a:r>
              <a:rPr lang="ja-JP" altLang="en-US" dirty="0" smtClean="0"/>
              <a:t>いう、「そもそもの前提と</a:t>
            </a:r>
            <a:r>
              <a:rPr lang="ja-JP" altLang="en-US" dirty="0"/>
              <a:t>なる</a:t>
            </a:r>
            <a:r>
              <a:rPr lang="ja-JP" altLang="en-US" dirty="0" smtClean="0"/>
              <a:t>事項」についてまったく</a:t>
            </a:r>
            <a:r>
              <a:rPr lang="ja-JP" altLang="en-US" dirty="0"/>
              <a:t>言及していない</a:t>
            </a:r>
            <a:r>
              <a:rPr lang="ja-JP" altLang="en-US" dirty="0" smtClean="0"/>
              <a:t>。</a:t>
            </a:r>
            <a:endParaRPr lang="en-US" altLang="ja-JP" dirty="0" smtClean="0"/>
          </a:p>
          <a:p>
            <a:r>
              <a:rPr lang="ja-JP" altLang="en-US" dirty="0" smtClean="0"/>
              <a:t>こと</a:t>
            </a:r>
            <a:r>
              <a:rPr lang="ja-JP" altLang="en-US" dirty="0"/>
              <a:t>ほどさように「</a:t>
            </a:r>
            <a:r>
              <a:rPr lang="en-US" altLang="ja-JP" dirty="0"/>
              <a:t>CD/CI</a:t>
            </a:r>
            <a:r>
              <a:rPr lang="ja-JP" altLang="en-US" dirty="0"/>
              <a:t>なんて業界的には当たり前」ということかもしれないが</a:t>
            </a:r>
            <a:r>
              <a:rPr lang="en-US" altLang="ja-JP" dirty="0"/>
              <a:t>…</a:t>
            </a:r>
            <a:r>
              <a:rPr lang="ja-JP" altLang="en-US" dirty="0"/>
              <a:t>。。</a:t>
            </a:r>
          </a:p>
          <a:p>
            <a:endParaRPr kumimoji="1" lang="ja-JP" altLang="en-US" dirty="0"/>
          </a:p>
        </p:txBody>
      </p:sp>
    </p:spTree>
    <p:extLst>
      <p:ext uri="{BB962C8B-B14F-4D97-AF65-F5344CB8AC3E}">
        <p14:creationId xmlns:p14="http://schemas.microsoft.com/office/powerpoint/2010/main" val="39064624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メリデメ（とりあえず思いつく限り）</a:t>
            </a:r>
            <a:endParaRPr kumimoji="1" lang="ja-JP" altLang="en-US" dirty="0"/>
          </a:p>
        </p:txBody>
      </p:sp>
      <p:sp>
        <p:nvSpPr>
          <p:cNvPr id="4" name="テキスト プレースホルダー 3"/>
          <p:cNvSpPr>
            <a:spLocks noGrp="1"/>
          </p:cNvSpPr>
          <p:nvPr>
            <p:ph type="body" idx="1"/>
          </p:nvPr>
        </p:nvSpPr>
        <p:spPr/>
        <p:txBody>
          <a:bodyPr/>
          <a:lstStyle/>
          <a:p>
            <a:r>
              <a:rPr kumimoji="1" lang="ja-JP" altLang="en-US" dirty="0" smtClean="0"/>
              <a:t>メリット</a:t>
            </a:r>
            <a:endParaRPr kumimoji="1" lang="ja-JP" altLang="en-US" dirty="0"/>
          </a:p>
        </p:txBody>
      </p:sp>
      <p:sp>
        <p:nvSpPr>
          <p:cNvPr id="5" name="コンテンツ プレースホルダー 4"/>
          <p:cNvSpPr>
            <a:spLocks noGrp="1"/>
          </p:cNvSpPr>
          <p:nvPr>
            <p:ph sz="half" idx="2"/>
          </p:nvPr>
        </p:nvSpPr>
        <p:spPr/>
        <p:txBody>
          <a:bodyPr/>
          <a:lstStyle/>
          <a:p>
            <a:r>
              <a:rPr lang="en-US" altLang="ja-JP" dirty="0" smtClean="0"/>
              <a:t>CD</a:t>
            </a:r>
            <a:r>
              <a:rPr lang="ja-JP" altLang="en-US" dirty="0" smtClean="0"/>
              <a:t>のパイプラインを</a:t>
            </a:r>
            <a:r>
              <a:rPr lang="ja-JP" altLang="en-US" dirty="0"/>
              <a:t>スクリプトで柔軟</a:t>
            </a:r>
            <a:r>
              <a:rPr lang="ja-JP" altLang="en-US" dirty="0" smtClean="0"/>
              <a:t>に・複雑に定義できる。</a:t>
            </a:r>
            <a:endParaRPr lang="en-US" altLang="ja-JP" dirty="0" smtClean="0"/>
          </a:p>
          <a:p>
            <a:r>
              <a:rPr kumimoji="1" lang="ja-JP" altLang="en-US" dirty="0" smtClean="0"/>
              <a:t>スクリプトなのでパイプラインの定義そのものを容易にバージョン管理できる。</a:t>
            </a:r>
            <a:endParaRPr kumimoji="1" lang="ja-JP" altLang="en-US" dirty="0"/>
          </a:p>
        </p:txBody>
      </p:sp>
      <p:sp>
        <p:nvSpPr>
          <p:cNvPr id="6" name="テキスト プレースホルダー 5"/>
          <p:cNvSpPr>
            <a:spLocks noGrp="1"/>
          </p:cNvSpPr>
          <p:nvPr>
            <p:ph type="body" sz="quarter" idx="3"/>
          </p:nvPr>
        </p:nvSpPr>
        <p:spPr/>
        <p:txBody>
          <a:bodyPr/>
          <a:lstStyle/>
          <a:p>
            <a:r>
              <a:rPr kumimoji="1" lang="ja-JP" altLang="en-US" dirty="0" smtClean="0"/>
              <a:t>デメリット</a:t>
            </a:r>
            <a:endParaRPr kumimoji="1" lang="ja-JP" altLang="en-US" dirty="0"/>
          </a:p>
        </p:txBody>
      </p:sp>
      <p:sp>
        <p:nvSpPr>
          <p:cNvPr id="7" name="コンテンツ プレースホルダー 6"/>
          <p:cNvSpPr>
            <a:spLocks noGrp="1"/>
          </p:cNvSpPr>
          <p:nvPr>
            <p:ph sz="quarter" idx="4"/>
          </p:nvPr>
        </p:nvSpPr>
        <p:spPr/>
        <p:txBody>
          <a:bodyPr/>
          <a:lstStyle/>
          <a:p>
            <a:r>
              <a:rPr lang="en-US" altLang="ja-JP" dirty="0"/>
              <a:t>Groovy</a:t>
            </a:r>
            <a:r>
              <a:rPr lang="ja-JP" altLang="en-US" dirty="0"/>
              <a:t>の知識が</a:t>
            </a:r>
            <a:r>
              <a:rPr lang="ja-JP" altLang="en-US" dirty="0" smtClean="0"/>
              <a:t>必要（少なくとも初歩な知識は必要）。</a:t>
            </a:r>
            <a:endParaRPr lang="en-US" altLang="ja-JP" dirty="0" smtClean="0"/>
          </a:p>
          <a:p>
            <a:r>
              <a:rPr lang="ja-JP" altLang="en-US" dirty="0"/>
              <a:t>設定項目や設定すべき値が</a:t>
            </a:r>
            <a:r>
              <a:rPr lang="ja-JP" altLang="en-US" dirty="0" smtClean="0"/>
              <a:t>不明瞭（ドキュメント不足）。</a:t>
            </a:r>
            <a:endParaRPr kumimoji="1" lang="ja-JP" altLang="en-US" dirty="0"/>
          </a:p>
        </p:txBody>
      </p:sp>
      <p:sp>
        <p:nvSpPr>
          <p:cNvPr id="8" name="四角形吹き出し 7"/>
          <p:cNvSpPr/>
          <p:nvPr/>
        </p:nvSpPr>
        <p:spPr>
          <a:xfrm>
            <a:off x="4629150" y="4227443"/>
            <a:ext cx="3886200" cy="1166191"/>
          </a:xfrm>
          <a:prstGeom prst="wedgeRectCallout">
            <a:avLst>
              <a:gd name="adj1" fmla="val -22759"/>
              <a:gd name="adj2" fmla="val -6275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dirty="0" smtClean="0"/>
              <a:t>まあそれを皆で助け合い改善</a:t>
            </a:r>
            <a:r>
              <a:rPr lang="ja-JP" altLang="en-US" smtClean="0"/>
              <a:t>していくの</a:t>
            </a:r>
            <a:r>
              <a:rPr lang="ja-JP" altLang="en-US" dirty="0" smtClean="0"/>
              <a:t>が</a:t>
            </a:r>
            <a:r>
              <a:rPr lang="en-US" altLang="ja-JP" dirty="0" smtClean="0"/>
              <a:t>OSS</a:t>
            </a:r>
            <a:r>
              <a:rPr lang="ja-JP" altLang="en-US" dirty="0" smtClean="0"/>
              <a:t>ってものですけどね！</a:t>
            </a:r>
            <a:endParaRPr kumimoji="1" lang="ja-JP" altLang="en-US" dirty="0"/>
          </a:p>
        </p:txBody>
      </p:sp>
    </p:spTree>
    <p:extLst>
      <p:ext uri="{BB962C8B-B14F-4D97-AF65-F5344CB8AC3E}">
        <p14:creationId xmlns:p14="http://schemas.microsoft.com/office/powerpoint/2010/main" val="1900487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fade">
                                      <p:cBhvr>
                                        <p:cTn id="17" dur="500"/>
                                        <p:tgtEl>
                                          <p:spTgt spid="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xEl>
                                              <p:pRg st="1" end="1"/>
                                            </p:txEl>
                                          </p:spTgt>
                                        </p:tgtEl>
                                        <p:attrNameLst>
                                          <p:attrName>style.visibility</p:attrName>
                                        </p:attrNameLst>
                                      </p:cBhvr>
                                      <p:to>
                                        <p:strVal val="visible"/>
                                      </p:to>
                                    </p:set>
                                    <p:animEffect transition="in" filter="fade">
                                      <p:cBhvr>
                                        <p:cTn id="22" dur="500"/>
                                        <p:tgtEl>
                                          <p:spTgt spid="7">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7" grpId="0" build="p"/>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あらためて</a:t>
            </a:r>
            <a:r>
              <a:rPr kumimoji="1" lang="en-US" altLang="ja-JP" dirty="0" smtClean="0"/>
              <a:t/>
            </a:r>
            <a:br>
              <a:rPr kumimoji="1" lang="en-US" altLang="ja-JP" dirty="0" smtClean="0"/>
            </a:br>
            <a:r>
              <a:rPr kumimoji="1" lang="en-US" altLang="ja-JP" dirty="0" smtClean="0"/>
              <a:t>Jenkins</a:t>
            </a:r>
            <a:r>
              <a:rPr kumimoji="1" lang="ja-JP" altLang="en-US" dirty="0" smtClean="0"/>
              <a:t>の例</a:t>
            </a:r>
            <a:endParaRPr kumimoji="1" lang="ja-JP" altLang="en-US" dirty="0"/>
          </a:p>
        </p:txBody>
      </p:sp>
      <p:sp>
        <p:nvSpPr>
          <p:cNvPr id="5" name="テキスト プレースホルダー 4"/>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8677684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kumimoji="1" lang="ja-JP" altLang="en-US" dirty="0" smtClean="0"/>
              <a:t>第</a:t>
            </a:r>
            <a:r>
              <a:rPr kumimoji="1" lang="en-US" altLang="ja-JP" dirty="0" smtClean="0"/>
              <a:t>4</a:t>
            </a:r>
            <a:r>
              <a:rPr kumimoji="1" lang="ja-JP" altLang="en-US" dirty="0" smtClean="0"/>
              <a:t>回（最終回）</a:t>
            </a:r>
            <a:endParaRPr kumimoji="1" lang="ja-JP" altLang="en-US" dirty="0"/>
          </a:p>
        </p:txBody>
      </p:sp>
      <p:sp>
        <p:nvSpPr>
          <p:cNvPr id="7" name="テキスト プレースホルダー 6"/>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268376029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タイトル 6"/>
          <p:cNvSpPr>
            <a:spLocks noGrp="1"/>
          </p:cNvSpPr>
          <p:nvPr>
            <p:ph type="title"/>
          </p:nvPr>
        </p:nvSpPr>
        <p:spPr/>
        <p:txBody>
          <a:bodyPr/>
          <a:lstStyle/>
          <a:p>
            <a:r>
              <a:rPr kumimoji="1" lang="ja-JP" altLang="en-US" dirty="0" smtClean="0"/>
              <a:t>作業の大まかな流れ</a:t>
            </a:r>
            <a:endParaRPr kumimoji="1" lang="ja-JP" altLang="en-US" dirty="0"/>
          </a:p>
        </p:txBody>
      </p:sp>
      <p:graphicFrame>
        <p:nvGraphicFramePr>
          <p:cNvPr id="9" name="コンテンツ プレースホルダー 8"/>
          <p:cNvGraphicFramePr>
            <a:graphicFrameLocks noGrp="1"/>
          </p:cNvGraphicFramePr>
          <p:nvPr>
            <p:ph idx="1"/>
            <p:extLst>
              <p:ext uri="{D42A27DB-BD31-4B8C-83A1-F6EECF244321}">
                <p14:modId xmlns:p14="http://schemas.microsoft.com/office/powerpoint/2010/main" val="1747090650"/>
              </p:ext>
            </p:extLst>
          </p:nvPr>
        </p:nvGraphicFramePr>
        <p:xfrm>
          <a:off x="628650" y="1825625"/>
          <a:ext cx="7886700" cy="2773680"/>
        </p:xfrm>
        <a:graphic>
          <a:graphicData uri="http://schemas.openxmlformats.org/drawingml/2006/table">
            <a:tbl>
              <a:tblPr firstRow="1" bandRow="1">
                <a:tableStyleId>{5C22544A-7EE6-4342-B048-85BDC9FD1C3A}</a:tableStyleId>
              </a:tblPr>
              <a:tblGrid>
                <a:gridCol w="564046"/>
                <a:gridCol w="7322654"/>
              </a:tblGrid>
              <a:tr h="370840">
                <a:tc>
                  <a:txBody>
                    <a:bodyPr/>
                    <a:lstStyle/>
                    <a:p>
                      <a:r>
                        <a:rPr kumimoji="1" lang="ja-JP" altLang="en-US" sz="2000" dirty="0" smtClean="0"/>
                        <a:t>＃</a:t>
                      </a:r>
                      <a:endParaRPr kumimoji="1" lang="ja-JP" altLang="en-US" sz="2000" dirty="0"/>
                    </a:p>
                  </a:txBody>
                  <a:tcPr/>
                </a:tc>
                <a:tc>
                  <a:txBody>
                    <a:bodyPr/>
                    <a:lstStyle/>
                    <a:p>
                      <a:r>
                        <a:rPr kumimoji="1" lang="ja-JP" altLang="en-US" sz="2000" dirty="0" smtClean="0"/>
                        <a:t>手順</a:t>
                      </a:r>
                      <a:endParaRPr kumimoji="1" lang="ja-JP" altLang="en-US" sz="2000" dirty="0"/>
                    </a:p>
                  </a:txBody>
                  <a:tcPr/>
                </a:tc>
              </a:tr>
              <a:tr h="370840">
                <a:tc>
                  <a:txBody>
                    <a:bodyPr/>
                    <a:lstStyle/>
                    <a:p>
                      <a:r>
                        <a:rPr kumimoji="1" lang="en-US" altLang="ja-JP" sz="2000" dirty="0" smtClean="0"/>
                        <a:t>1</a:t>
                      </a:r>
                      <a:endParaRPr kumimoji="1" lang="ja-JP" altLang="en-US" sz="2000" dirty="0"/>
                    </a:p>
                  </a:txBody>
                  <a:tcPr/>
                </a:tc>
                <a:tc>
                  <a:txBody>
                    <a:bodyPr/>
                    <a:lstStyle/>
                    <a:p>
                      <a:r>
                        <a:rPr kumimoji="1" lang="en-US" altLang="ja-JP" sz="2000" dirty="0" smtClean="0"/>
                        <a:t>JDK</a:t>
                      </a:r>
                      <a:r>
                        <a:rPr kumimoji="1" lang="ja-JP" altLang="en-US" sz="2000" dirty="0" smtClean="0"/>
                        <a:t>インストール</a:t>
                      </a:r>
                      <a:endParaRPr kumimoji="1" lang="ja-JP" altLang="en-US" sz="2000" dirty="0"/>
                    </a:p>
                  </a:txBody>
                  <a:tcPr/>
                </a:tc>
              </a:tr>
              <a:tr h="370840">
                <a:tc>
                  <a:txBody>
                    <a:bodyPr/>
                    <a:lstStyle/>
                    <a:p>
                      <a:r>
                        <a:rPr kumimoji="1" lang="en-US" altLang="ja-JP" sz="2000" dirty="0" smtClean="0"/>
                        <a:t>2</a:t>
                      </a:r>
                      <a:endParaRPr kumimoji="1" lang="ja-JP" altLang="en-US" sz="2000" dirty="0"/>
                    </a:p>
                  </a:txBody>
                  <a:tcPr/>
                </a:tc>
                <a:tc>
                  <a:txBody>
                    <a:bodyPr/>
                    <a:lstStyle/>
                    <a:p>
                      <a:r>
                        <a:rPr kumimoji="1" lang="ja-JP" altLang="en-US" sz="2000" dirty="0" smtClean="0"/>
                        <a:t>環境変数設定</a:t>
                      </a:r>
                      <a:endParaRPr kumimoji="1" lang="ja-JP" altLang="en-US" sz="2000" dirty="0"/>
                    </a:p>
                  </a:txBody>
                  <a:tcPr/>
                </a:tc>
              </a:tr>
              <a:tr h="370840">
                <a:tc>
                  <a:txBody>
                    <a:bodyPr/>
                    <a:lstStyle/>
                    <a:p>
                      <a:r>
                        <a:rPr kumimoji="1" lang="en-US" altLang="ja-JP" sz="2000" dirty="0" smtClean="0"/>
                        <a:t>3</a:t>
                      </a:r>
                      <a:endParaRPr kumimoji="1" lang="ja-JP" altLang="en-US" sz="2000" dirty="0"/>
                    </a:p>
                  </a:txBody>
                  <a:tcPr/>
                </a:tc>
                <a:tc>
                  <a:txBody>
                    <a:bodyPr/>
                    <a:lstStyle/>
                    <a:p>
                      <a:r>
                        <a:rPr kumimoji="1" lang="en-US" altLang="ja-JP" sz="2000" dirty="0" smtClean="0"/>
                        <a:t>Tomcat</a:t>
                      </a:r>
                      <a:r>
                        <a:rPr kumimoji="1" lang="ja-JP" altLang="en-US" sz="2000" dirty="0" smtClean="0"/>
                        <a:t>インストール</a:t>
                      </a:r>
                      <a:endParaRPr kumimoji="1" lang="ja-JP" altLang="en-US" sz="2000" dirty="0"/>
                    </a:p>
                  </a:txBody>
                  <a:tcPr/>
                </a:tc>
              </a:tr>
              <a:tr h="370840">
                <a:tc>
                  <a:txBody>
                    <a:bodyPr/>
                    <a:lstStyle/>
                    <a:p>
                      <a:r>
                        <a:rPr kumimoji="1" lang="en-US" altLang="ja-JP" sz="2000" dirty="0" smtClean="0"/>
                        <a:t>4</a:t>
                      </a:r>
                      <a:endParaRPr kumimoji="1" lang="ja-JP" altLang="en-US" sz="2000" dirty="0"/>
                    </a:p>
                  </a:txBody>
                  <a:tcPr/>
                </a:tc>
                <a:tc>
                  <a:txBody>
                    <a:bodyPr/>
                    <a:lstStyle/>
                    <a:p>
                      <a:r>
                        <a:rPr kumimoji="1" lang="en-US" altLang="ja-JP" sz="2000" dirty="0" err="1" smtClean="0"/>
                        <a:t>NUnit</a:t>
                      </a:r>
                      <a:r>
                        <a:rPr kumimoji="1" lang="ja-JP" altLang="en-US" sz="2000" dirty="0" smtClean="0"/>
                        <a:t>と</a:t>
                      </a:r>
                      <a:r>
                        <a:rPr kumimoji="1" lang="en-US" altLang="ja-JP" sz="2000" dirty="0" err="1" smtClean="0"/>
                        <a:t>NuGet</a:t>
                      </a:r>
                      <a:r>
                        <a:rPr kumimoji="1" lang="ja-JP" altLang="en-US" sz="2000" dirty="0" smtClean="0"/>
                        <a:t>と</a:t>
                      </a:r>
                      <a:r>
                        <a:rPr kumimoji="1" lang="en-US" altLang="ja-JP" sz="2000" dirty="0" err="1" smtClean="0"/>
                        <a:t>Git</a:t>
                      </a:r>
                      <a:r>
                        <a:rPr kumimoji="1" lang="ja-JP" altLang="en-US" sz="2000" dirty="0" smtClean="0"/>
                        <a:t>インストール</a:t>
                      </a:r>
                      <a:endParaRPr kumimoji="1" lang="ja-JP" altLang="en-US" sz="2000" dirty="0"/>
                    </a:p>
                  </a:txBody>
                  <a:tcPr/>
                </a:tc>
              </a:tr>
              <a:tr h="370840">
                <a:tc>
                  <a:txBody>
                    <a:bodyPr/>
                    <a:lstStyle/>
                    <a:p>
                      <a:r>
                        <a:rPr kumimoji="1" lang="en-US" altLang="ja-JP" sz="2000" dirty="0" smtClean="0"/>
                        <a:t>5</a:t>
                      </a:r>
                      <a:endParaRPr kumimoji="1" lang="ja-JP" altLang="en-US" sz="2000" dirty="0"/>
                    </a:p>
                  </a:txBody>
                  <a:tcPr/>
                </a:tc>
                <a:tc>
                  <a:txBody>
                    <a:bodyPr/>
                    <a:lstStyle/>
                    <a:p>
                      <a:r>
                        <a:rPr kumimoji="1" lang="en-US" altLang="ja-JP" sz="2000" dirty="0" smtClean="0"/>
                        <a:t>Jenkins</a:t>
                      </a:r>
                      <a:r>
                        <a:rPr kumimoji="1" lang="ja-JP" altLang="en-US" sz="2000" dirty="0" smtClean="0"/>
                        <a:t>インストール</a:t>
                      </a:r>
                      <a:endParaRPr kumimoji="1" lang="ja-JP" altLang="en-US" sz="2000" dirty="0"/>
                    </a:p>
                  </a:txBody>
                  <a:tcPr/>
                </a:tc>
              </a:tr>
              <a:tr h="370840">
                <a:tc>
                  <a:txBody>
                    <a:bodyPr/>
                    <a:lstStyle/>
                    <a:p>
                      <a:r>
                        <a:rPr kumimoji="1" lang="en-US" altLang="ja-JP" sz="2000" dirty="0" smtClean="0"/>
                        <a:t>6</a:t>
                      </a:r>
                      <a:endParaRPr kumimoji="1" lang="ja-JP" altLang="en-US" sz="2000" dirty="0"/>
                    </a:p>
                  </a:txBody>
                  <a:tcPr/>
                </a:tc>
                <a:tc>
                  <a:txBody>
                    <a:bodyPr/>
                    <a:lstStyle/>
                    <a:p>
                      <a:r>
                        <a:rPr kumimoji="1" lang="en-US" altLang="ja-JP" sz="2000" dirty="0" smtClean="0"/>
                        <a:t>Pipeline</a:t>
                      </a:r>
                      <a:r>
                        <a:rPr kumimoji="1" lang="ja-JP" altLang="en-US" sz="2000" dirty="0" smtClean="0"/>
                        <a:t>作成</a:t>
                      </a:r>
                      <a:endParaRPr kumimoji="1" lang="ja-JP" altLang="en-US" sz="2000" dirty="0"/>
                    </a:p>
                  </a:txBody>
                  <a:tcPr/>
                </a:tc>
              </a:tr>
            </a:tbl>
          </a:graphicData>
        </a:graphic>
      </p:graphicFrame>
    </p:spTree>
    <p:extLst>
      <p:ext uri="{BB962C8B-B14F-4D97-AF65-F5344CB8AC3E}">
        <p14:creationId xmlns:p14="http://schemas.microsoft.com/office/powerpoint/2010/main" val="132846257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1.</a:t>
            </a:r>
            <a:r>
              <a:rPr kumimoji="1" lang="ja-JP" altLang="en-US" dirty="0" smtClean="0"/>
              <a:t> </a:t>
            </a:r>
            <a:r>
              <a:rPr lang="en-US" altLang="ja-JP" dirty="0"/>
              <a:t>JDK</a:t>
            </a:r>
            <a:r>
              <a:rPr lang="ja-JP" altLang="en-US" dirty="0" smtClean="0"/>
              <a:t>インストール</a:t>
            </a:r>
            <a:endParaRPr kumimoji="1" lang="ja-JP" altLang="en-US" dirty="0"/>
          </a:p>
        </p:txBody>
      </p:sp>
      <p:sp>
        <p:nvSpPr>
          <p:cNvPr id="3" name="コンテンツ プレースホルダー 2"/>
          <p:cNvSpPr>
            <a:spLocks noGrp="1"/>
          </p:cNvSpPr>
          <p:nvPr>
            <p:ph idx="1"/>
          </p:nvPr>
        </p:nvSpPr>
        <p:spPr/>
        <p:txBody>
          <a:bodyPr/>
          <a:lstStyle/>
          <a:p>
            <a:pPr marL="0" indent="0">
              <a:buNone/>
            </a:pPr>
            <a:r>
              <a:rPr lang="en-US" altLang="ja-JP" dirty="0" smtClean="0">
                <a:solidFill>
                  <a:srgbClr val="C00000"/>
                </a:solidFill>
              </a:rPr>
              <a:t>※</a:t>
            </a:r>
            <a:r>
              <a:rPr lang="ja-JP" altLang="en-US" dirty="0" smtClean="0">
                <a:solidFill>
                  <a:srgbClr val="C00000"/>
                </a:solidFill>
              </a:rPr>
              <a:t>すでに</a:t>
            </a:r>
            <a:r>
              <a:rPr lang="en-US" altLang="ja-JP" dirty="0" smtClean="0">
                <a:solidFill>
                  <a:srgbClr val="C00000"/>
                </a:solidFill>
              </a:rPr>
              <a:t>JDK</a:t>
            </a:r>
            <a:r>
              <a:rPr lang="ja-JP" altLang="en-US" dirty="0" smtClean="0">
                <a:solidFill>
                  <a:srgbClr val="C00000"/>
                </a:solidFill>
              </a:rPr>
              <a:t>がインストールされている場合はこの手順は不要。</a:t>
            </a:r>
            <a:endParaRPr lang="en-US" altLang="ja-JP" dirty="0" smtClean="0">
              <a:solidFill>
                <a:srgbClr val="C00000"/>
              </a:solidFill>
            </a:endParaRPr>
          </a:p>
          <a:p>
            <a:pPr marL="457200" indent="-457200">
              <a:buFont typeface="+mj-ea"/>
              <a:buAutoNum type="circleNumDbPlain"/>
            </a:pPr>
            <a:endParaRPr lang="en-US" altLang="ja-JP" dirty="0"/>
          </a:p>
          <a:p>
            <a:pPr marL="457200" indent="-457200">
              <a:buFont typeface="+mj-ea"/>
              <a:buAutoNum type="circleNumDbPlain"/>
            </a:pPr>
            <a:r>
              <a:rPr lang="en-US" altLang="ja-JP" dirty="0" smtClean="0"/>
              <a:t>Oracle</a:t>
            </a:r>
            <a:r>
              <a:rPr lang="ja-JP" altLang="en-US" dirty="0" smtClean="0"/>
              <a:t>公式サイトから</a:t>
            </a:r>
            <a:r>
              <a:rPr lang="en-US" altLang="ja-JP" dirty="0" smtClean="0"/>
              <a:t>OS</a:t>
            </a:r>
            <a:r>
              <a:rPr lang="ja-JP" altLang="en-US" dirty="0" smtClean="0"/>
              <a:t>および</a:t>
            </a:r>
            <a:r>
              <a:rPr lang="en-US" altLang="ja-JP" dirty="0" smtClean="0"/>
              <a:t>CPU</a:t>
            </a:r>
            <a:r>
              <a:rPr lang="ja-JP" altLang="en-US" dirty="0" smtClean="0"/>
              <a:t>アーキに合った</a:t>
            </a:r>
            <a:r>
              <a:rPr lang="en-US" altLang="ja-JP" dirty="0" smtClean="0"/>
              <a:t>JDK</a:t>
            </a:r>
            <a:r>
              <a:rPr lang="ja-JP" altLang="en-US" dirty="0" smtClean="0"/>
              <a:t>インストーラ（≧</a:t>
            </a:r>
            <a:r>
              <a:rPr lang="en-US" altLang="ja-JP" dirty="0" smtClean="0"/>
              <a:t>v7</a:t>
            </a:r>
            <a:r>
              <a:rPr lang="ja-JP" altLang="en-US" dirty="0" smtClean="0"/>
              <a:t>。推奨は</a:t>
            </a:r>
            <a:r>
              <a:rPr lang="en-US" altLang="ja-JP" dirty="0" smtClean="0"/>
              <a:t>v8</a:t>
            </a:r>
            <a:r>
              <a:rPr lang="ja-JP" altLang="en-US" dirty="0" smtClean="0"/>
              <a:t>）をダウンロード。</a:t>
            </a:r>
            <a:r>
              <a:rPr lang="en-US" altLang="ja-JP" dirty="0" smtClean="0"/>
              <a:t/>
            </a:r>
            <a:br>
              <a:rPr lang="en-US" altLang="ja-JP" dirty="0" smtClean="0"/>
            </a:br>
            <a:r>
              <a:rPr lang="en-US" altLang="ja-JP" dirty="0" smtClean="0"/>
              <a:t>URL</a:t>
            </a:r>
            <a:r>
              <a:rPr lang="ja-JP" altLang="en-US" dirty="0" smtClean="0"/>
              <a:t>：</a:t>
            </a:r>
            <a:r>
              <a:rPr lang="en-US" altLang="ja-JP" dirty="0" smtClean="0">
                <a:hlinkClick r:id="rId2"/>
              </a:rPr>
              <a:t>http://www.oracle.com/technetwork/java/javase/downloads/jdk8-downloads-2133151.html</a:t>
            </a:r>
            <a:endParaRPr lang="en-US" altLang="ja-JP" dirty="0" smtClean="0"/>
          </a:p>
          <a:p>
            <a:pPr marL="457200" indent="-457200">
              <a:buFont typeface="+mj-ea"/>
              <a:buAutoNum type="circleNumDbPlain"/>
            </a:pPr>
            <a:r>
              <a:rPr kumimoji="1" lang="ja-JP" altLang="en-US" dirty="0" smtClean="0"/>
              <a:t>インストーラを実行して</a:t>
            </a:r>
            <a:r>
              <a:rPr kumimoji="1" lang="en-US" altLang="ja-JP" dirty="0" smtClean="0"/>
              <a:t>JDK</a:t>
            </a:r>
            <a:r>
              <a:rPr kumimoji="1" lang="ja-JP" altLang="en-US" dirty="0" smtClean="0"/>
              <a:t>をインストール。</a:t>
            </a:r>
            <a:endParaRPr kumimoji="1" lang="en-US" altLang="ja-JP" dirty="0" smtClean="0"/>
          </a:p>
          <a:p>
            <a:pPr marL="457200" indent="-457200">
              <a:buFont typeface="+mj-ea"/>
              <a:buAutoNum type="circleNumDbPlain"/>
            </a:pPr>
            <a:endParaRPr kumimoji="1" lang="ja-JP" altLang="en-US" dirty="0"/>
          </a:p>
        </p:txBody>
      </p:sp>
    </p:spTree>
    <p:extLst>
      <p:ext uri="{BB962C8B-B14F-4D97-AF65-F5344CB8AC3E}">
        <p14:creationId xmlns:p14="http://schemas.microsoft.com/office/powerpoint/2010/main" val="19296762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2.</a:t>
            </a:r>
            <a:r>
              <a:rPr kumimoji="1" lang="ja-JP" altLang="en-US" dirty="0" smtClean="0"/>
              <a:t> 環境変数設定</a:t>
            </a:r>
            <a:endParaRPr kumimoji="1" lang="ja-JP" altLang="en-US" dirty="0"/>
          </a:p>
        </p:txBody>
      </p:sp>
      <p:sp>
        <p:nvSpPr>
          <p:cNvPr id="3" name="コンテンツ プレースホルダー 2"/>
          <p:cNvSpPr>
            <a:spLocks noGrp="1"/>
          </p:cNvSpPr>
          <p:nvPr>
            <p:ph idx="1"/>
          </p:nvPr>
        </p:nvSpPr>
        <p:spPr/>
        <p:txBody>
          <a:bodyPr/>
          <a:lstStyle/>
          <a:p>
            <a:pPr marL="0" indent="0">
              <a:buNone/>
            </a:pPr>
            <a:r>
              <a:rPr kumimoji="1" lang="en-US" altLang="ja-JP" dirty="0" smtClean="0">
                <a:solidFill>
                  <a:srgbClr val="C00000"/>
                </a:solidFill>
              </a:rPr>
              <a:t>※</a:t>
            </a:r>
            <a:r>
              <a:rPr kumimoji="1" lang="ja-JP" altLang="en-US" dirty="0" smtClean="0">
                <a:solidFill>
                  <a:srgbClr val="C00000"/>
                </a:solidFill>
              </a:rPr>
              <a:t>すでに環境変数が設定されている場合、ハンズオンのあいだだけ別のものに変えてもらうことになる。ただし②については</a:t>
            </a:r>
            <a:r>
              <a:rPr kumimoji="1" lang="en-US" altLang="ja-JP" dirty="0" err="1" smtClean="0">
                <a:solidFill>
                  <a:srgbClr val="C00000"/>
                </a:solidFill>
              </a:rPr>
              <a:t>Catalina.properties</a:t>
            </a:r>
            <a:r>
              <a:rPr lang="ja-JP" altLang="en-US" dirty="0" smtClean="0">
                <a:solidFill>
                  <a:srgbClr val="C00000"/>
                </a:solidFill>
              </a:rPr>
              <a:t>や後ほど</a:t>
            </a:r>
            <a:r>
              <a:rPr lang="en-US" altLang="ja-JP" dirty="0" smtClean="0">
                <a:solidFill>
                  <a:srgbClr val="C00000"/>
                </a:solidFill>
              </a:rPr>
              <a:t>Tomcat</a:t>
            </a:r>
            <a:r>
              <a:rPr lang="ja-JP" altLang="en-US" dirty="0" smtClean="0">
                <a:solidFill>
                  <a:srgbClr val="C00000"/>
                </a:solidFill>
              </a:rPr>
              <a:t>起動を行うコマンドプロンプト（あるいはターミナル）で設定するのでもよい。</a:t>
            </a:r>
            <a:endParaRPr kumimoji="1" lang="en-US" altLang="ja-JP" dirty="0" smtClean="0">
              <a:solidFill>
                <a:srgbClr val="C00000"/>
              </a:solidFill>
            </a:endParaRPr>
          </a:p>
          <a:p>
            <a:pPr marL="457200" indent="-457200">
              <a:buFont typeface="+mj-ea"/>
              <a:buAutoNum type="circleNumDbPlain"/>
            </a:pPr>
            <a:endParaRPr kumimoji="1" lang="en-US" altLang="ja-JP" dirty="0" smtClean="0"/>
          </a:p>
          <a:p>
            <a:pPr marL="457200" indent="-457200">
              <a:buFont typeface="+mj-ea"/>
              <a:buAutoNum type="circleNumDbPlain"/>
            </a:pPr>
            <a:r>
              <a:rPr kumimoji="1" lang="ja-JP" altLang="en-US" dirty="0" smtClean="0"/>
              <a:t>環境変数</a:t>
            </a:r>
            <a:r>
              <a:rPr kumimoji="1" lang="en-US" altLang="ja-JP" dirty="0" smtClean="0">
                <a:solidFill>
                  <a:srgbClr val="0070C0"/>
                </a:solidFill>
              </a:rPr>
              <a:t>JAVA_HOME</a:t>
            </a:r>
            <a:r>
              <a:rPr kumimoji="1" lang="ja-JP" altLang="en-US" dirty="0" smtClean="0"/>
              <a:t>を登録。値は先程インストールした</a:t>
            </a:r>
            <a:r>
              <a:rPr kumimoji="1" lang="en-US" altLang="ja-JP" dirty="0" smtClean="0"/>
              <a:t>JDK</a:t>
            </a:r>
            <a:r>
              <a:rPr kumimoji="1" lang="ja-JP" altLang="en-US" dirty="0" smtClean="0"/>
              <a:t>の</a:t>
            </a:r>
            <a:r>
              <a:rPr kumimoji="1" lang="en-US" altLang="ja-JP" dirty="0" smtClean="0">
                <a:solidFill>
                  <a:srgbClr val="0070C0"/>
                </a:solidFill>
              </a:rPr>
              <a:t>bin/</a:t>
            </a:r>
            <a:r>
              <a:rPr kumimoji="1" lang="ja-JP" altLang="en-US" dirty="0" smtClean="0"/>
              <a:t>があるディレクトリのパス（</a:t>
            </a:r>
            <a:r>
              <a:rPr kumimoji="1" lang="en-US" altLang="ja-JP" dirty="0" smtClean="0">
                <a:solidFill>
                  <a:srgbClr val="0070C0"/>
                </a:solidFill>
              </a:rPr>
              <a:t>bin/</a:t>
            </a:r>
            <a:r>
              <a:rPr kumimoji="1" lang="ja-JP" altLang="en-US" dirty="0" smtClean="0"/>
              <a:t>のパスではなくその親ディレクトリのパス）</a:t>
            </a:r>
            <a:endParaRPr kumimoji="1" lang="en-US" altLang="ja-JP" dirty="0" smtClean="0"/>
          </a:p>
          <a:p>
            <a:pPr marL="457200" indent="-457200">
              <a:buFont typeface="+mj-ea"/>
              <a:buAutoNum type="circleNumDbPlain"/>
            </a:pPr>
            <a:r>
              <a:rPr lang="ja-JP" altLang="en-US" dirty="0" smtClean="0"/>
              <a:t>環境変数</a:t>
            </a:r>
            <a:r>
              <a:rPr lang="en-US" altLang="ja-JP" dirty="0" smtClean="0">
                <a:solidFill>
                  <a:srgbClr val="0070C0"/>
                </a:solidFill>
              </a:rPr>
              <a:t>JENKINS_HOME</a:t>
            </a:r>
            <a:r>
              <a:rPr lang="ja-JP" altLang="en-US" dirty="0" smtClean="0"/>
              <a:t>を登録。値は書き込み権限のある任意のパス。例えば私の作業時（</a:t>
            </a:r>
            <a:r>
              <a:rPr lang="en-US" altLang="ja-JP" dirty="0" err="1" smtClean="0"/>
              <a:t>macOS</a:t>
            </a:r>
            <a:r>
              <a:rPr lang="ja-JP" altLang="en-US" dirty="0" smtClean="0"/>
              <a:t>）は</a:t>
            </a:r>
            <a:r>
              <a:rPr lang="en-US" altLang="ja-JP" dirty="0" smtClean="0"/>
              <a:t> </a:t>
            </a:r>
            <a:r>
              <a:rPr lang="en-US" altLang="ja-JP" dirty="0" smtClean="0">
                <a:solidFill>
                  <a:srgbClr val="0070C0"/>
                </a:solidFill>
              </a:rPr>
              <a:t>/Users/(username)/</a:t>
            </a:r>
            <a:r>
              <a:rPr lang="en-US" altLang="ja-JP" dirty="0" err="1" smtClean="0">
                <a:solidFill>
                  <a:srgbClr val="0070C0"/>
                </a:solidFill>
              </a:rPr>
              <a:t>Devel</a:t>
            </a:r>
            <a:r>
              <a:rPr lang="en-US" altLang="ja-JP" dirty="0" smtClean="0">
                <a:solidFill>
                  <a:srgbClr val="0070C0"/>
                </a:solidFill>
              </a:rPr>
              <a:t>/</a:t>
            </a:r>
            <a:r>
              <a:rPr lang="en-US" altLang="ja-JP" dirty="0" err="1" smtClean="0">
                <a:solidFill>
                  <a:srgbClr val="0070C0"/>
                </a:solidFill>
              </a:rPr>
              <a:t>jenkins_home</a:t>
            </a:r>
            <a:r>
              <a:rPr lang="en-US" altLang="ja-JP" dirty="0" smtClean="0"/>
              <a:t> </a:t>
            </a:r>
            <a:r>
              <a:rPr lang="ja-JP" altLang="en-US" dirty="0" smtClean="0"/>
              <a:t>。</a:t>
            </a:r>
            <a:endParaRPr lang="en-US" altLang="ja-JP" dirty="0" smtClean="0"/>
          </a:p>
          <a:p>
            <a:pPr marL="457200" indent="-457200">
              <a:buFont typeface="+mj-ea"/>
              <a:buAutoNum type="circleNumDbPlain"/>
            </a:pPr>
            <a:endParaRPr kumimoji="1" lang="ja-JP" altLang="en-US" dirty="0"/>
          </a:p>
        </p:txBody>
      </p:sp>
    </p:spTree>
    <p:extLst>
      <p:ext uri="{BB962C8B-B14F-4D97-AF65-F5344CB8AC3E}">
        <p14:creationId xmlns:p14="http://schemas.microsoft.com/office/powerpoint/2010/main" val="108460748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3. Tomcat</a:t>
            </a:r>
            <a:r>
              <a:rPr kumimoji="1" lang="ja-JP" altLang="en-US" dirty="0" smtClean="0"/>
              <a:t>インストール</a:t>
            </a:r>
            <a:endParaRPr kumimoji="1" lang="ja-JP" altLang="en-US" dirty="0"/>
          </a:p>
        </p:txBody>
      </p:sp>
      <p:sp>
        <p:nvSpPr>
          <p:cNvPr id="3" name="コンテンツ プレースホルダー 2"/>
          <p:cNvSpPr>
            <a:spLocks noGrp="1"/>
          </p:cNvSpPr>
          <p:nvPr>
            <p:ph idx="1"/>
          </p:nvPr>
        </p:nvSpPr>
        <p:spPr/>
        <p:txBody>
          <a:bodyPr>
            <a:normAutofit/>
          </a:bodyPr>
          <a:lstStyle/>
          <a:p>
            <a:pPr marL="0" indent="0">
              <a:buNone/>
            </a:pPr>
            <a:r>
              <a:rPr lang="en-US" altLang="ja-JP" dirty="0" smtClean="0">
                <a:solidFill>
                  <a:srgbClr val="C00000"/>
                </a:solidFill>
              </a:rPr>
              <a:t>※</a:t>
            </a:r>
            <a:r>
              <a:rPr lang="ja-JP" altLang="en-US" dirty="0" smtClean="0">
                <a:solidFill>
                  <a:srgbClr val="C00000"/>
                </a:solidFill>
              </a:rPr>
              <a:t>すでに</a:t>
            </a:r>
            <a:r>
              <a:rPr lang="en-US" altLang="ja-JP" dirty="0" smtClean="0">
                <a:solidFill>
                  <a:srgbClr val="C00000"/>
                </a:solidFill>
              </a:rPr>
              <a:t>Tomcat</a:t>
            </a:r>
            <a:r>
              <a:rPr lang="ja-JP" altLang="en-US" dirty="0" smtClean="0">
                <a:solidFill>
                  <a:srgbClr val="C00000"/>
                </a:solidFill>
              </a:rPr>
              <a:t>が稼働している場合、ハンズオンのあいだは停止させておいてください。</a:t>
            </a:r>
            <a:endParaRPr lang="en-US" altLang="ja-JP" dirty="0" smtClean="0">
              <a:solidFill>
                <a:srgbClr val="C00000"/>
              </a:solidFill>
            </a:endParaRPr>
          </a:p>
          <a:p>
            <a:pPr marL="457200" indent="-457200">
              <a:buFont typeface="+mj-ea"/>
              <a:buAutoNum type="circleNumDbPlain"/>
            </a:pPr>
            <a:endParaRPr lang="en-US" altLang="ja-JP" dirty="0"/>
          </a:p>
          <a:p>
            <a:pPr marL="457200" indent="-457200">
              <a:buFont typeface="+mj-ea"/>
              <a:buAutoNum type="circleNumDbPlain"/>
            </a:pPr>
            <a:r>
              <a:rPr lang="en-US" altLang="ja-JP" dirty="0" smtClean="0"/>
              <a:t>Tomcat</a:t>
            </a:r>
            <a:r>
              <a:rPr lang="ja-JP" altLang="en-US" dirty="0" smtClean="0"/>
              <a:t>の</a:t>
            </a:r>
            <a:r>
              <a:rPr lang="en-US" altLang="ja-JP" dirty="0" smtClean="0"/>
              <a:t>Core</a:t>
            </a:r>
            <a:r>
              <a:rPr lang="ja-JP" altLang="en-US" dirty="0" smtClean="0"/>
              <a:t>の</a:t>
            </a:r>
            <a:r>
              <a:rPr lang="en-US" altLang="ja-JP" dirty="0" err="1" smtClean="0"/>
              <a:t>tar.gz</a:t>
            </a:r>
            <a:r>
              <a:rPr lang="ja-JP" altLang="en-US" dirty="0" smtClean="0"/>
              <a:t>をダウンロード（今回は</a:t>
            </a:r>
            <a:r>
              <a:rPr lang="en-US" altLang="ja-JP" dirty="0" smtClean="0"/>
              <a:t>v8.5.x</a:t>
            </a:r>
            <a:r>
              <a:rPr lang="ja-JP" altLang="en-US" dirty="0" smtClean="0"/>
              <a:t>）。</a:t>
            </a:r>
            <a:r>
              <a:rPr lang="en-US" altLang="ja-JP" dirty="0" smtClean="0"/>
              <a:t/>
            </a:r>
            <a:br>
              <a:rPr lang="en-US" altLang="ja-JP" dirty="0" smtClean="0"/>
            </a:br>
            <a:r>
              <a:rPr lang="en-US" altLang="ja-JP" dirty="0" smtClean="0"/>
              <a:t>URL</a:t>
            </a:r>
            <a:r>
              <a:rPr lang="ja-JP" altLang="en-US" dirty="0" smtClean="0"/>
              <a:t>：</a:t>
            </a:r>
            <a:r>
              <a:rPr lang="en-US" altLang="ja-JP" dirty="0" smtClean="0">
                <a:hlinkClick r:id="rId2"/>
              </a:rPr>
              <a:t>http://tomcat.apache.org/download-80.cgi</a:t>
            </a:r>
            <a:endParaRPr lang="en-US" altLang="ja-JP" dirty="0" smtClean="0"/>
          </a:p>
          <a:p>
            <a:pPr marL="457200" indent="-457200">
              <a:buFont typeface="+mj-ea"/>
              <a:buAutoNum type="circleNumDbPlain"/>
            </a:pPr>
            <a:r>
              <a:rPr lang="ja-JP" altLang="en-US" dirty="0" smtClean="0"/>
              <a:t>アーカイブを任意のパスに展開（書き込み権限があればどこでもよい）。</a:t>
            </a:r>
            <a:endParaRPr lang="en-US" altLang="ja-JP" dirty="0" smtClean="0"/>
          </a:p>
          <a:p>
            <a:pPr marL="457200" indent="-457200">
              <a:buFont typeface="+mj-ea"/>
              <a:buAutoNum type="circleNumDbPlain"/>
            </a:pPr>
            <a:r>
              <a:rPr lang="ja-JP" altLang="en-US" dirty="0" smtClean="0"/>
              <a:t>コマンドプロンプト（</a:t>
            </a:r>
            <a:r>
              <a:rPr lang="en-US" altLang="ja-JP" dirty="0" smtClean="0"/>
              <a:t>UNIX</a:t>
            </a:r>
            <a:r>
              <a:rPr lang="ja-JP" altLang="en-US" dirty="0" smtClean="0"/>
              <a:t>系</a:t>
            </a:r>
            <a:r>
              <a:rPr lang="en-US" altLang="ja-JP" dirty="0" smtClean="0"/>
              <a:t>OS</a:t>
            </a:r>
            <a:r>
              <a:rPr lang="ja-JP" altLang="en-US" dirty="0" smtClean="0"/>
              <a:t>ではターミナル）で、展開後のディレクトリの配下の</a:t>
            </a:r>
            <a:r>
              <a:rPr lang="en-US" altLang="ja-JP" dirty="0" smtClean="0">
                <a:solidFill>
                  <a:srgbClr val="0070C0"/>
                </a:solidFill>
              </a:rPr>
              <a:t>bin/</a:t>
            </a:r>
            <a:r>
              <a:rPr lang="ja-JP" altLang="en-US" dirty="0" smtClean="0"/>
              <a:t>ディレクトリに移動。</a:t>
            </a:r>
            <a:endParaRPr lang="en-US" altLang="ja-JP" dirty="0" smtClean="0"/>
          </a:p>
          <a:p>
            <a:pPr marL="457200" indent="-457200">
              <a:buFont typeface="+mj-ea"/>
              <a:buAutoNum type="circleNumDbPlain"/>
            </a:pPr>
            <a:r>
              <a:rPr lang="en-US" altLang="ja-JP" dirty="0" err="1" smtClean="0">
                <a:solidFill>
                  <a:srgbClr val="0070C0"/>
                </a:solidFill>
              </a:rPr>
              <a:t>startup.bat</a:t>
            </a:r>
            <a:r>
              <a:rPr lang="en-US" altLang="ja-JP" dirty="0" smtClean="0"/>
              <a:t>(UNIX</a:t>
            </a:r>
            <a:r>
              <a:rPr lang="ja-JP" altLang="en-US" dirty="0" smtClean="0"/>
              <a:t>系</a:t>
            </a:r>
            <a:r>
              <a:rPr lang="en-US" altLang="ja-JP" dirty="0" smtClean="0"/>
              <a:t>OS</a:t>
            </a:r>
            <a:r>
              <a:rPr lang="ja-JP" altLang="en-US" dirty="0" smtClean="0"/>
              <a:t>では</a:t>
            </a:r>
            <a:r>
              <a:rPr lang="en-US" altLang="ja-JP" dirty="0" smtClean="0">
                <a:solidFill>
                  <a:srgbClr val="0070C0"/>
                </a:solidFill>
              </a:rPr>
              <a:t>*.</a:t>
            </a:r>
            <a:r>
              <a:rPr lang="en-US" altLang="ja-JP" dirty="0" err="1" smtClean="0">
                <a:solidFill>
                  <a:srgbClr val="0070C0"/>
                </a:solidFill>
              </a:rPr>
              <a:t>sh</a:t>
            </a:r>
            <a:r>
              <a:rPr lang="en-US" altLang="ja-JP" dirty="0" smtClean="0"/>
              <a:t>)</a:t>
            </a:r>
            <a:r>
              <a:rPr lang="ja-JP" altLang="en-US" dirty="0" smtClean="0"/>
              <a:t>を実行する。</a:t>
            </a:r>
            <a:endParaRPr lang="en-US" altLang="ja-JP" dirty="0" smtClean="0"/>
          </a:p>
          <a:p>
            <a:pPr marL="457200" indent="-457200">
              <a:buFont typeface="+mj-ea"/>
              <a:buAutoNum type="circleNumDbPlain"/>
            </a:pPr>
            <a:endParaRPr kumimoji="1" lang="ja-JP" altLang="en-US" dirty="0"/>
          </a:p>
        </p:txBody>
      </p:sp>
    </p:spTree>
    <p:extLst>
      <p:ext uri="{BB962C8B-B14F-4D97-AF65-F5344CB8AC3E}">
        <p14:creationId xmlns:p14="http://schemas.microsoft.com/office/powerpoint/2010/main" val="100945446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3. Tomcat</a:t>
            </a:r>
            <a:r>
              <a:rPr lang="ja-JP" altLang="en-US" dirty="0"/>
              <a:t>インストール</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ブラウザで</a:t>
            </a:r>
            <a:r>
              <a:rPr lang="en-US" altLang="ja-JP" dirty="0" smtClean="0">
                <a:solidFill>
                  <a:srgbClr val="0070C0"/>
                </a:solidFill>
              </a:rPr>
              <a:t>http://localhost:8080</a:t>
            </a:r>
            <a:r>
              <a:rPr lang="ja-JP" altLang="en-US" dirty="0" smtClean="0"/>
              <a:t>にアクセスし、</a:t>
            </a:r>
            <a:r>
              <a:rPr lang="en-US" altLang="ja-JP" dirty="0" smtClean="0"/>
              <a:t>Tomcat</a:t>
            </a:r>
            <a:r>
              <a:rPr lang="ja-JP" altLang="en-US" dirty="0" smtClean="0"/>
              <a:t>の管理用ページが表示されることを確認する。</a:t>
            </a:r>
            <a:endParaRPr lang="en-US" altLang="ja-JP" dirty="0" smtClean="0"/>
          </a:p>
        </p:txBody>
      </p:sp>
      <p:pic>
        <p:nvPicPr>
          <p:cNvPr id="6" name="図 5"/>
          <p:cNvPicPr>
            <a:picLocks noChangeAspect="1"/>
          </p:cNvPicPr>
          <p:nvPr/>
        </p:nvPicPr>
        <p:blipFill>
          <a:blip r:embed="rId2"/>
          <a:stretch>
            <a:fillRect/>
          </a:stretch>
        </p:blipFill>
        <p:spPr>
          <a:xfrm>
            <a:off x="628650" y="2565400"/>
            <a:ext cx="7886700" cy="4292600"/>
          </a:xfrm>
          <a:prstGeom prst="rect">
            <a:avLst/>
          </a:prstGeom>
        </p:spPr>
      </p:pic>
    </p:spTree>
    <p:extLst>
      <p:ext uri="{BB962C8B-B14F-4D97-AF65-F5344CB8AC3E}">
        <p14:creationId xmlns:p14="http://schemas.microsoft.com/office/powerpoint/2010/main" val="173336584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4. </a:t>
            </a:r>
            <a:r>
              <a:rPr kumimoji="1" lang="en-US" altLang="ja-JP" dirty="0" err="1" smtClean="0"/>
              <a:t>NUnit</a:t>
            </a:r>
            <a:r>
              <a:rPr kumimoji="1" lang="ja-JP" altLang="en-US" dirty="0" smtClean="0"/>
              <a:t>と</a:t>
            </a:r>
            <a:r>
              <a:rPr kumimoji="1" lang="en-US" altLang="ja-JP" dirty="0" err="1" smtClean="0"/>
              <a:t>NuGet</a:t>
            </a:r>
            <a:r>
              <a:rPr kumimoji="1" lang="ja-JP" altLang="en-US" dirty="0" smtClean="0"/>
              <a:t>と</a:t>
            </a:r>
            <a:r>
              <a:rPr kumimoji="1" lang="en-US" altLang="ja-JP" dirty="0" err="1" smtClean="0"/>
              <a:t>Git</a:t>
            </a:r>
            <a:r>
              <a:rPr kumimoji="1" lang="ja-JP" altLang="en-US" dirty="0" smtClean="0"/>
              <a:t>インストール</a:t>
            </a:r>
            <a:endParaRPr kumimoji="1" lang="ja-JP" altLang="en-US" dirty="0"/>
          </a:p>
        </p:txBody>
      </p:sp>
      <p:sp>
        <p:nvSpPr>
          <p:cNvPr id="3" name="コンテンツ プレースホルダー 2"/>
          <p:cNvSpPr>
            <a:spLocks noGrp="1"/>
          </p:cNvSpPr>
          <p:nvPr>
            <p:ph idx="1"/>
          </p:nvPr>
        </p:nvSpPr>
        <p:spPr/>
        <p:txBody>
          <a:bodyPr>
            <a:normAutofit fontScale="92500" lnSpcReduction="20000"/>
          </a:bodyPr>
          <a:lstStyle/>
          <a:p>
            <a:pPr marL="0" indent="0">
              <a:buNone/>
            </a:pPr>
            <a:r>
              <a:rPr lang="en-US" altLang="ja-JP" dirty="0">
                <a:solidFill>
                  <a:srgbClr val="C00000"/>
                </a:solidFill>
              </a:rPr>
              <a:t>※</a:t>
            </a:r>
            <a:r>
              <a:rPr lang="ja-JP" altLang="en-US" dirty="0">
                <a:solidFill>
                  <a:srgbClr val="C00000"/>
                </a:solidFill>
              </a:rPr>
              <a:t>すで</a:t>
            </a:r>
            <a:r>
              <a:rPr lang="ja-JP" altLang="en-US" dirty="0" smtClean="0">
                <a:solidFill>
                  <a:srgbClr val="C00000"/>
                </a:solidFill>
              </a:rPr>
              <a:t>にインストールされパスが通っている場合はそれを利用するのでもよい。</a:t>
            </a:r>
            <a:endParaRPr lang="en-US" altLang="ja-JP" dirty="0" smtClean="0">
              <a:solidFill>
                <a:srgbClr val="C00000"/>
              </a:solidFill>
            </a:endParaRPr>
          </a:p>
          <a:p>
            <a:pPr marL="0" indent="0">
              <a:buNone/>
            </a:pPr>
            <a:endParaRPr lang="en-US" altLang="ja-JP" dirty="0"/>
          </a:p>
          <a:p>
            <a:pPr marL="457200" indent="-457200">
              <a:buFont typeface="+mj-ea"/>
              <a:buAutoNum type="circleNumDbPlain"/>
            </a:pPr>
            <a:r>
              <a:rPr kumimoji="1" lang="en-US" altLang="ja-JP" dirty="0" err="1" smtClean="0"/>
              <a:t>NUnit</a:t>
            </a:r>
            <a:r>
              <a:rPr kumimoji="1" lang="en-US" altLang="ja-JP" dirty="0" smtClean="0"/>
              <a:t> Console</a:t>
            </a:r>
            <a:r>
              <a:rPr kumimoji="1" lang="ja-JP" altLang="en-US" dirty="0" smtClean="0"/>
              <a:t>の</a:t>
            </a:r>
            <a:r>
              <a:rPr lang="en-US" altLang="ja-JP" dirty="0" smtClean="0"/>
              <a:t>zip</a:t>
            </a:r>
            <a:r>
              <a:rPr lang="ja-JP" altLang="en-US" dirty="0" smtClean="0"/>
              <a:t>をダウンロードする。今回は</a:t>
            </a:r>
            <a:r>
              <a:rPr lang="en-US" altLang="ja-JP" dirty="0" smtClean="0"/>
              <a:t>v3.5</a:t>
            </a:r>
            <a:r>
              <a:rPr lang="ja-JP" altLang="en-US" dirty="0" smtClean="0"/>
              <a:t>。</a:t>
            </a:r>
            <a:r>
              <a:rPr lang="en-US" altLang="ja-JP" dirty="0" smtClean="0"/>
              <a:t/>
            </a:r>
            <a:br>
              <a:rPr lang="en-US" altLang="ja-JP" dirty="0" smtClean="0"/>
            </a:br>
            <a:r>
              <a:rPr lang="en-US" altLang="ja-JP" dirty="0" smtClean="0"/>
              <a:t>URL</a:t>
            </a:r>
            <a:r>
              <a:rPr lang="ja-JP" altLang="en-US" dirty="0" smtClean="0"/>
              <a:t>：</a:t>
            </a:r>
            <a:r>
              <a:rPr lang="en-US" altLang="ja-JP" dirty="0" smtClean="0">
                <a:hlinkClick r:id="rId2"/>
              </a:rPr>
              <a:t>https://www.nunit.org/index.php?p=download</a:t>
            </a:r>
            <a:endParaRPr lang="en-US" altLang="ja-JP" dirty="0" smtClean="0"/>
          </a:p>
          <a:p>
            <a:pPr marL="457200" indent="-457200">
              <a:buFont typeface="+mj-ea"/>
              <a:buAutoNum type="circleNumDbPlain"/>
            </a:pPr>
            <a:r>
              <a:rPr kumimoji="1" lang="en-US" altLang="ja-JP" dirty="0" smtClean="0"/>
              <a:t>zip</a:t>
            </a:r>
            <a:r>
              <a:rPr kumimoji="1" lang="ja-JP" altLang="en-US" dirty="0" smtClean="0"/>
              <a:t>アーカイブを任意のパスに展開する。</a:t>
            </a:r>
            <a:endParaRPr kumimoji="1" lang="en-US" altLang="ja-JP" dirty="0" smtClean="0"/>
          </a:p>
          <a:p>
            <a:pPr marL="457200" indent="-457200">
              <a:buFont typeface="+mj-ea"/>
              <a:buAutoNum type="circleNumDbPlain"/>
            </a:pPr>
            <a:r>
              <a:rPr kumimoji="1" lang="en-US" altLang="ja-JP" dirty="0" err="1" smtClean="0"/>
              <a:t>NuGet</a:t>
            </a:r>
            <a:r>
              <a:rPr kumimoji="1" lang="ja-JP" altLang="en-US" dirty="0" smtClean="0"/>
              <a:t>公式サイトにアクセス。</a:t>
            </a:r>
            <a:r>
              <a:rPr lang="en-US" altLang="ja-JP" dirty="0"/>
              <a:t/>
            </a:r>
            <a:br>
              <a:rPr lang="en-US" altLang="ja-JP" dirty="0"/>
            </a:br>
            <a:r>
              <a:rPr lang="en-US" altLang="ja-JP" dirty="0"/>
              <a:t>URL</a:t>
            </a:r>
            <a:r>
              <a:rPr lang="ja-JP" altLang="en-US" dirty="0"/>
              <a:t>：</a:t>
            </a:r>
            <a:r>
              <a:rPr lang="en-US" altLang="ja-JP" dirty="0">
                <a:hlinkClick r:id="rId3"/>
              </a:rPr>
              <a:t>https://www.nuget.org</a:t>
            </a:r>
            <a:r>
              <a:rPr lang="en-US" altLang="ja-JP" dirty="0" smtClean="0">
                <a:hlinkClick r:id="rId3"/>
              </a:rPr>
              <a:t>/</a:t>
            </a:r>
            <a:endParaRPr kumimoji="1" lang="en-US" altLang="ja-JP" dirty="0" smtClean="0"/>
          </a:p>
          <a:p>
            <a:pPr marL="457200" indent="-457200">
              <a:buFont typeface="+mj-ea"/>
              <a:buAutoNum type="circleNumDbPlain"/>
            </a:pPr>
            <a:r>
              <a:rPr kumimoji="1" lang="ja-JP" altLang="en-US" dirty="0" smtClean="0"/>
              <a:t>［</a:t>
            </a:r>
            <a:r>
              <a:rPr kumimoji="1" lang="en-US" altLang="ja-JP" dirty="0" smtClean="0"/>
              <a:t>Install </a:t>
            </a:r>
            <a:r>
              <a:rPr kumimoji="1" lang="en-US" altLang="ja-JP" dirty="0" err="1" smtClean="0"/>
              <a:t>NuGet</a:t>
            </a:r>
            <a:r>
              <a:rPr kumimoji="1" lang="ja-JP" altLang="en-US" dirty="0" smtClean="0"/>
              <a:t>］下の［</a:t>
            </a:r>
            <a:r>
              <a:rPr kumimoji="1" lang="en-US" altLang="ja-JP" dirty="0" smtClean="0"/>
              <a:t>All downloads</a:t>
            </a:r>
            <a:r>
              <a:rPr kumimoji="1" lang="ja-JP" altLang="en-US" dirty="0" smtClean="0"/>
              <a:t>］リンクをクリック。</a:t>
            </a:r>
            <a:endParaRPr kumimoji="1" lang="en-US" altLang="ja-JP" dirty="0" smtClean="0"/>
          </a:p>
          <a:p>
            <a:pPr marL="457200" indent="-457200">
              <a:buFont typeface="+mj-ea"/>
              <a:buAutoNum type="circleNumDbPlain"/>
            </a:pPr>
            <a:r>
              <a:rPr kumimoji="1" lang="ja-JP" altLang="en-US" dirty="0" smtClean="0"/>
              <a:t>バージョン</a:t>
            </a:r>
            <a:r>
              <a:rPr kumimoji="1" lang="en-US" altLang="ja-JP" dirty="0" smtClean="0"/>
              <a:t>3.4</a:t>
            </a:r>
            <a:r>
              <a:rPr kumimoji="1" lang="ja-JP" altLang="en-US" dirty="0" smtClean="0"/>
              <a:t>系の最新版</a:t>
            </a:r>
            <a:r>
              <a:rPr kumimoji="1" lang="en-US" altLang="ja-JP" dirty="0" smtClean="0"/>
              <a:t>exe</a:t>
            </a:r>
            <a:r>
              <a:rPr kumimoji="1" lang="ja-JP" altLang="en-US" dirty="0" smtClean="0"/>
              <a:t>をダウンロードする。</a:t>
            </a:r>
            <a:endParaRPr kumimoji="1" lang="en-US" altLang="ja-JP" dirty="0" smtClean="0"/>
          </a:p>
          <a:p>
            <a:pPr marL="457200" indent="-457200">
              <a:buFont typeface="+mj-ea"/>
              <a:buAutoNum type="circleNumDbPlain"/>
            </a:pPr>
            <a:r>
              <a:rPr kumimoji="1" lang="en-US" altLang="ja-JP" dirty="0" smtClean="0"/>
              <a:t>exe</a:t>
            </a:r>
            <a:r>
              <a:rPr kumimoji="1" lang="ja-JP" altLang="en-US" dirty="0" smtClean="0"/>
              <a:t>を任意のパスに配置する。</a:t>
            </a:r>
            <a:endParaRPr kumimoji="1" lang="en-US" altLang="ja-JP" dirty="0" smtClean="0"/>
          </a:p>
          <a:p>
            <a:pPr marL="457200" indent="-457200">
              <a:buFont typeface="+mj-ea"/>
              <a:buAutoNum type="circleNumDbPlain"/>
            </a:pPr>
            <a:r>
              <a:rPr lang="en-US" altLang="ja-JP" dirty="0" err="1" smtClean="0"/>
              <a:t>Git</a:t>
            </a:r>
            <a:r>
              <a:rPr lang="ja-JP" altLang="en-US" dirty="0" smtClean="0"/>
              <a:t>の公式サイトにアクセス</a:t>
            </a:r>
            <a:r>
              <a:rPr lang="en-US" altLang="ja-JP" dirty="0" smtClean="0"/>
              <a:t/>
            </a:r>
            <a:br>
              <a:rPr lang="en-US" altLang="ja-JP" dirty="0" smtClean="0"/>
            </a:br>
            <a:r>
              <a:rPr lang="en-US" altLang="ja-JP" dirty="0" smtClean="0"/>
              <a:t>URL</a:t>
            </a:r>
            <a:r>
              <a:rPr lang="ja-JP" altLang="en-US" dirty="0" smtClean="0"/>
              <a:t>：</a:t>
            </a:r>
            <a:r>
              <a:rPr lang="en-US" altLang="ja-JP" dirty="0">
                <a:hlinkClick r:id="rId4"/>
              </a:rPr>
              <a:t>https://</a:t>
            </a:r>
            <a:r>
              <a:rPr lang="en-US" altLang="ja-JP" dirty="0" smtClean="0">
                <a:hlinkClick r:id="rId4"/>
              </a:rPr>
              <a:t>git-scm.com/downloads</a:t>
            </a:r>
            <a:endParaRPr lang="en-US" altLang="ja-JP" dirty="0" smtClean="0"/>
          </a:p>
          <a:p>
            <a:pPr marL="457200" indent="-457200">
              <a:buFont typeface="+mj-ea"/>
              <a:buAutoNum type="circleNumDbPlain"/>
            </a:pPr>
            <a:r>
              <a:rPr kumimoji="1" lang="en-US" altLang="ja-JP" dirty="0" smtClean="0"/>
              <a:t>OS</a:t>
            </a:r>
            <a:r>
              <a:rPr kumimoji="1" lang="ja-JP" altLang="en-US" dirty="0" smtClean="0"/>
              <a:t>および</a:t>
            </a:r>
            <a:r>
              <a:rPr kumimoji="1" lang="en-US" altLang="ja-JP" dirty="0" smtClean="0"/>
              <a:t>CPU</a:t>
            </a:r>
            <a:r>
              <a:rPr kumimoji="1" lang="ja-JP" altLang="en-US" dirty="0" smtClean="0"/>
              <a:t>アーキに合ったインストーラをダウンロード。</a:t>
            </a:r>
            <a:endParaRPr kumimoji="1" lang="en-US" altLang="ja-JP" dirty="0" smtClean="0"/>
          </a:p>
          <a:p>
            <a:pPr marL="457200" indent="-457200">
              <a:buFont typeface="+mj-ea"/>
              <a:buAutoNum type="circleNumDbPlain"/>
            </a:pPr>
            <a:r>
              <a:rPr kumimoji="1" lang="ja-JP" altLang="en-US" dirty="0" smtClean="0"/>
              <a:t>すべてデフォルト設定でダウンロードする。</a:t>
            </a:r>
            <a:endParaRPr kumimoji="1" lang="en-US" altLang="ja-JP" dirty="0" smtClean="0"/>
          </a:p>
          <a:p>
            <a:pPr marL="457200" indent="-457200">
              <a:buFont typeface="+mj-ea"/>
              <a:buAutoNum type="circleNumDbPlain"/>
            </a:pPr>
            <a:endParaRPr kumimoji="1" lang="ja-JP" altLang="en-US" dirty="0"/>
          </a:p>
        </p:txBody>
      </p:sp>
      <p:sp>
        <p:nvSpPr>
          <p:cNvPr id="4" name="角丸四角形 3"/>
          <p:cNvSpPr/>
          <p:nvPr/>
        </p:nvSpPr>
        <p:spPr>
          <a:xfrm>
            <a:off x="628650" y="3343182"/>
            <a:ext cx="7296150" cy="1416890"/>
          </a:xfrm>
          <a:prstGeom prst="roundRect">
            <a:avLst>
              <a:gd name="adj" fmla="val 6987"/>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角丸四角形 5"/>
          <p:cNvSpPr/>
          <p:nvPr/>
        </p:nvSpPr>
        <p:spPr>
          <a:xfrm>
            <a:off x="628650" y="4902424"/>
            <a:ext cx="7296150" cy="1416890"/>
          </a:xfrm>
          <a:prstGeom prst="roundRect">
            <a:avLst>
              <a:gd name="adj" fmla="val 6987"/>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四角形吹き出し 4"/>
          <p:cNvSpPr/>
          <p:nvPr/>
        </p:nvSpPr>
        <p:spPr>
          <a:xfrm>
            <a:off x="5442006" y="6176963"/>
            <a:ext cx="3260034" cy="580094"/>
          </a:xfrm>
          <a:prstGeom prst="wedgeRectCallout">
            <a:avLst>
              <a:gd name="adj1" fmla="val -21239"/>
              <a:gd name="adj2" fmla="val -9462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smtClean="0"/>
              <a:t>macOS</a:t>
            </a:r>
            <a:r>
              <a:rPr kumimoji="1" lang="ja-JP" altLang="en-US" dirty="0" smtClean="0"/>
              <a:t>では不要。</a:t>
            </a:r>
            <a:endParaRPr kumimoji="1" lang="ja-JP" altLang="en-US" dirty="0"/>
          </a:p>
        </p:txBody>
      </p:sp>
      <p:sp>
        <p:nvSpPr>
          <p:cNvPr id="7" name="四角形吹き出し 6"/>
          <p:cNvSpPr/>
          <p:nvPr/>
        </p:nvSpPr>
        <p:spPr>
          <a:xfrm>
            <a:off x="5701086" y="4612377"/>
            <a:ext cx="3260034" cy="580094"/>
          </a:xfrm>
          <a:prstGeom prst="wedgeRectCallout">
            <a:avLst>
              <a:gd name="adj1" fmla="val -21239"/>
              <a:gd name="adj2" fmla="val -9462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smtClean="0"/>
              <a:t>Xamarin</a:t>
            </a:r>
            <a:r>
              <a:rPr lang="ja-JP" altLang="en-US" dirty="0"/>
              <a:t> </a:t>
            </a:r>
            <a:r>
              <a:rPr lang="en-US" altLang="ja-JP" dirty="0" smtClean="0"/>
              <a:t>Studio</a:t>
            </a:r>
            <a:r>
              <a:rPr lang="ja-JP" altLang="en-US" dirty="0" smtClean="0"/>
              <a:t>がインストール済みなら不要。</a:t>
            </a:r>
            <a:endParaRPr kumimoji="1" lang="en-US" altLang="ja-JP" dirty="0" smtClean="0"/>
          </a:p>
        </p:txBody>
      </p:sp>
    </p:spTree>
    <p:extLst>
      <p:ext uri="{BB962C8B-B14F-4D97-AF65-F5344CB8AC3E}">
        <p14:creationId xmlns:p14="http://schemas.microsoft.com/office/powerpoint/2010/main" val="1461118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5" grpId="0" animBg="1"/>
      <p:bldP spid="7"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2"/>
          <a:stretch>
            <a:fillRect/>
          </a:stretch>
        </p:blipFill>
        <p:spPr>
          <a:xfrm>
            <a:off x="628650" y="2768600"/>
            <a:ext cx="7886700" cy="4089400"/>
          </a:xfrm>
          <a:prstGeom prst="rect">
            <a:avLst/>
          </a:prstGeom>
        </p:spPr>
      </p:pic>
      <p:sp>
        <p:nvSpPr>
          <p:cNvPr id="2" name="タイトル 1"/>
          <p:cNvSpPr>
            <a:spLocks noGrp="1"/>
          </p:cNvSpPr>
          <p:nvPr>
            <p:ph type="title"/>
          </p:nvPr>
        </p:nvSpPr>
        <p:spPr/>
        <p:txBody>
          <a:bodyPr/>
          <a:lstStyle/>
          <a:p>
            <a:r>
              <a:rPr kumimoji="1" lang="en-US" altLang="ja-JP" dirty="0" smtClean="0"/>
              <a:t>5. Jenkins</a:t>
            </a:r>
            <a:r>
              <a:rPr kumimoji="1" lang="ja-JP" altLang="en-US" dirty="0" smtClean="0"/>
              <a:t>インストール</a:t>
            </a:r>
            <a:r>
              <a:rPr kumimoji="1" lang="en-US" altLang="ja-JP" dirty="0" smtClean="0"/>
              <a:t/>
            </a:r>
            <a:br>
              <a:rPr kumimoji="1" lang="en-US" altLang="ja-JP" dirty="0" smtClean="0"/>
            </a:br>
            <a:r>
              <a:rPr lang="ja-JP" altLang="en-US" dirty="0" smtClean="0"/>
              <a:t>初期設定まで</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公式サイトから</a:t>
            </a:r>
            <a:r>
              <a:rPr kumimoji="1" lang="en-US" altLang="ja-JP" dirty="0" smtClean="0"/>
              <a:t>war</a:t>
            </a:r>
            <a:r>
              <a:rPr kumimoji="1" lang="ja-JP" altLang="en-US" dirty="0" smtClean="0"/>
              <a:t>ファイルをダウンロード。今回は</a:t>
            </a:r>
            <a:r>
              <a:rPr kumimoji="1" lang="en-US" altLang="ja-JP" dirty="0" smtClean="0"/>
              <a:t>v2.31.x</a:t>
            </a:r>
            <a:r>
              <a:rPr kumimoji="1" lang="ja-JP" altLang="en-US" dirty="0" smtClean="0"/>
              <a:t>。</a:t>
            </a:r>
            <a:endParaRPr kumimoji="1" lang="ja-JP" altLang="en-US" dirty="0"/>
          </a:p>
        </p:txBody>
      </p:sp>
      <p:sp>
        <p:nvSpPr>
          <p:cNvPr id="6" name="角丸四角形 5"/>
          <p:cNvSpPr/>
          <p:nvPr/>
        </p:nvSpPr>
        <p:spPr>
          <a:xfrm>
            <a:off x="3154017" y="6082747"/>
            <a:ext cx="2796209" cy="689114"/>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角丸四角形 6"/>
          <p:cNvSpPr/>
          <p:nvPr/>
        </p:nvSpPr>
        <p:spPr>
          <a:xfrm>
            <a:off x="1583635" y="4686092"/>
            <a:ext cx="2259495" cy="689114"/>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41635770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図 8"/>
          <p:cNvPicPr>
            <a:picLocks noChangeAspect="1"/>
          </p:cNvPicPr>
          <p:nvPr/>
        </p:nvPicPr>
        <p:blipFill>
          <a:blip r:embed="rId2"/>
          <a:stretch>
            <a:fillRect/>
          </a:stretch>
        </p:blipFill>
        <p:spPr>
          <a:xfrm>
            <a:off x="0" y="3175000"/>
            <a:ext cx="9144000" cy="3683000"/>
          </a:xfrm>
          <a:prstGeom prst="rect">
            <a:avLst/>
          </a:prstGeom>
        </p:spPr>
      </p:pic>
      <p:sp>
        <p:nvSpPr>
          <p:cNvPr id="2" name="タイトル 1"/>
          <p:cNvSpPr>
            <a:spLocks noGrp="1"/>
          </p:cNvSpPr>
          <p:nvPr>
            <p:ph type="title"/>
          </p:nvPr>
        </p:nvSpPr>
        <p:spPr/>
        <p:txBody>
          <a:bodyPr/>
          <a:lstStyle/>
          <a:p>
            <a:r>
              <a:rPr lang="en-US" altLang="ja-JP" dirty="0"/>
              <a:t>5. Jenkins</a:t>
            </a:r>
            <a:r>
              <a:rPr lang="ja-JP" altLang="en-US" dirty="0" smtClean="0"/>
              <a:t>インストール</a:t>
            </a:r>
            <a:r>
              <a:rPr lang="en-US" altLang="ja-JP" dirty="0" smtClean="0"/>
              <a:t/>
            </a:r>
            <a:br>
              <a:rPr lang="en-US" altLang="ja-JP" dirty="0" smtClean="0"/>
            </a:br>
            <a:r>
              <a:rPr lang="ja-JP" altLang="en-US" dirty="0" smtClean="0"/>
              <a:t>初期設定まで</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Tomcat</a:t>
            </a:r>
            <a:r>
              <a:rPr kumimoji="1" lang="ja-JP" altLang="en-US" dirty="0" smtClean="0"/>
              <a:t>のアーカイブ展開後のディレクトリ配下の</a:t>
            </a:r>
            <a:r>
              <a:rPr kumimoji="1" lang="en-US" altLang="ja-JP" dirty="0" err="1" smtClean="0">
                <a:solidFill>
                  <a:srgbClr val="0070C0"/>
                </a:solidFill>
              </a:rPr>
              <a:t>webapps</a:t>
            </a:r>
            <a:r>
              <a:rPr kumimoji="1" lang="en-US" altLang="ja-JP" dirty="0" smtClean="0">
                <a:solidFill>
                  <a:srgbClr val="0070C0"/>
                </a:solidFill>
              </a:rPr>
              <a:t>/</a:t>
            </a:r>
            <a:r>
              <a:rPr kumimoji="1" lang="ja-JP" altLang="en-US" dirty="0" smtClean="0"/>
              <a:t>に</a:t>
            </a:r>
            <a:r>
              <a:rPr kumimoji="1" lang="en-US" altLang="ja-JP" dirty="0" err="1" smtClean="0">
                <a:solidFill>
                  <a:srgbClr val="0070C0"/>
                </a:solidFill>
              </a:rPr>
              <a:t>jenkins.war</a:t>
            </a:r>
            <a:r>
              <a:rPr kumimoji="1" lang="ja-JP" altLang="en-US" dirty="0" smtClean="0"/>
              <a:t>をドロップ。</a:t>
            </a:r>
            <a:endParaRPr kumimoji="1" lang="en-US" altLang="ja-JP" dirty="0" smtClean="0"/>
          </a:p>
          <a:p>
            <a:r>
              <a:rPr lang="en-US" altLang="ja-JP" dirty="0"/>
              <a:t>war</a:t>
            </a:r>
            <a:r>
              <a:rPr lang="ja-JP" altLang="en-US" dirty="0"/>
              <a:t>が展開されディレクトリが作成されるのを</a:t>
            </a:r>
            <a:r>
              <a:rPr lang="ja-JP" altLang="en-US" dirty="0" smtClean="0"/>
              <a:t>待つ。</a:t>
            </a:r>
            <a:endParaRPr lang="en-US" altLang="ja-JP" dirty="0" smtClean="0"/>
          </a:p>
          <a:p>
            <a:endParaRPr lang="en-US" altLang="ja-JP" dirty="0" smtClean="0"/>
          </a:p>
          <a:p>
            <a:endParaRPr kumimoji="1" lang="ja-JP" altLang="en-US" dirty="0"/>
          </a:p>
        </p:txBody>
      </p:sp>
      <p:sp>
        <p:nvSpPr>
          <p:cNvPr id="7" name="角丸四角形 6"/>
          <p:cNvSpPr/>
          <p:nvPr/>
        </p:nvSpPr>
        <p:spPr>
          <a:xfrm>
            <a:off x="2683567" y="6311898"/>
            <a:ext cx="1464364" cy="344557"/>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03989308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a:t>5. Jenkins</a:t>
            </a:r>
            <a:r>
              <a:rPr lang="ja-JP" altLang="en-US" dirty="0" smtClean="0"/>
              <a:t>インストール</a:t>
            </a:r>
            <a:r>
              <a:rPr lang="en-US" altLang="ja-JP" dirty="0" smtClean="0"/>
              <a:t/>
            </a:r>
            <a:br>
              <a:rPr lang="en-US" altLang="ja-JP" dirty="0" smtClean="0"/>
            </a:br>
            <a:r>
              <a:rPr lang="ja-JP" altLang="en-US" dirty="0" smtClean="0"/>
              <a:t>初期設定まで</a:t>
            </a:r>
            <a:endParaRPr kumimoji="1" lang="ja-JP" altLang="en-US" dirty="0"/>
          </a:p>
        </p:txBody>
      </p:sp>
      <p:sp>
        <p:nvSpPr>
          <p:cNvPr id="5" name="コンテンツ プレースホルダー 4"/>
          <p:cNvSpPr>
            <a:spLocks noGrp="1"/>
          </p:cNvSpPr>
          <p:nvPr>
            <p:ph sz="half" idx="1"/>
          </p:nvPr>
        </p:nvSpPr>
        <p:spPr/>
        <p:txBody>
          <a:bodyPr/>
          <a:lstStyle/>
          <a:p>
            <a:r>
              <a:rPr lang="ja-JP" altLang="en-US" dirty="0" smtClean="0"/>
              <a:t>ブラウザで </a:t>
            </a:r>
            <a:r>
              <a:rPr lang="en-US" altLang="ja-JP" dirty="0" smtClean="0">
                <a:hlinkClick r:id="rId2"/>
              </a:rPr>
              <a:t>http://localhost:8080/jenkins</a:t>
            </a:r>
            <a:r>
              <a:rPr lang="ja-JP" altLang="en-US" dirty="0" smtClean="0"/>
              <a:t> にアクセス。</a:t>
            </a:r>
            <a:endParaRPr lang="en-US" altLang="ja-JP" dirty="0" smtClean="0"/>
          </a:p>
          <a:p>
            <a:r>
              <a:rPr kumimoji="1" lang="ja-JP" altLang="en-US" dirty="0" smtClean="0"/>
              <a:t>初期パスワードの入力を求められるので、指定されたパスに作成されたファイルに記述されている文字列を入力。</a:t>
            </a:r>
            <a:endParaRPr kumimoji="1" lang="en-US" altLang="ja-JP" dirty="0" smtClean="0"/>
          </a:p>
          <a:p>
            <a:r>
              <a:rPr lang="ja-JP" altLang="en-US" dirty="0" smtClean="0"/>
              <a:t>［</a:t>
            </a:r>
            <a:r>
              <a:rPr lang="en-US" altLang="ja-JP" dirty="0" smtClean="0"/>
              <a:t>Continue</a:t>
            </a:r>
            <a:r>
              <a:rPr lang="ja-JP" altLang="en-US" dirty="0" smtClean="0"/>
              <a:t>］クリック。</a:t>
            </a:r>
            <a:endParaRPr kumimoji="1" lang="ja-JP" altLang="en-US" dirty="0"/>
          </a:p>
        </p:txBody>
      </p:sp>
      <p:pic>
        <p:nvPicPr>
          <p:cNvPr id="11" name="コンテンツ プレースホルダー 10"/>
          <p:cNvPicPr>
            <a:picLocks noGrp="1" noChangeAspect="1"/>
          </p:cNvPicPr>
          <p:nvPr>
            <p:ph sz="half" idx="2"/>
          </p:nvPr>
        </p:nvPicPr>
        <p:blipFill>
          <a:blip r:embed="rId3"/>
          <a:stretch>
            <a:fillRect/>
          </a:stretch>
        </p:blipFill>
        <p:spPr>
          <a:xfrm>
            <a:off x="4629150" y="2299494"/>
            <a:ext cx="3886200" cy="3403600"/>
          </a:xfrm>
          <a:prstGeom prst="rect">
            <a:avLst/>
          </a:prstGeom>
        </p:spPr>
      </p:pic>
    </p:spTree>
    <p:extLst>
      <p:ext uri="{BB962C8B-B14F-4D97-AF65-F5344CB8AC3E}">
        <p14:creationId xmlns:p14="http://schemas.microsoft.com/office/powerpoint/2010/main" val="105226191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5. Jenkins</a:t>
            </a:r>
            <a:r>
              <a:rPr lang="ja-JP" altLang="en-US" dirty="0" smtClean="0"/>
              <a:t>インストール</a:t>
            </a:r>
            <a:r>
              <a:rPr lang="en-US" altLang="ja-JP" dirty="0" smtClean="0"/>
              <a:t/>
            </a:r>
            <a:br>
              <a:rPr lang="en-US" altLang="ja-JP" dirty="0" smtClean="0"/>
            </a:br>
            <a:r>
              <a:rPr lang="ja-JP" altLang="en-US" dirty="0" smtClean="0"/>
              <a:t>初期設定まで</a:t>
            </a:r>
            <a:endParaRPr kumimoji="1" lang="ja-JP" altLang="en-US" dirty="0"/>
          </a:p>
        </p:txBody>
      </p:sp>
      <p:sp>
        <p:nvSpPr>
          <p:cNvPr id="3" name="コンテンツ プレースホルダー 2"/>
          <p:cNvSpPr>
            <a:spLocks noGrp="1"/>
          </p:cNvSpPr>
          <p:nvPr>
            <p:ph sz="half" idx="1"/>
          </p:nvPr>
        </p:nvSpPr>
        <p:spPr/>
        <p:txBody>
          <a:bodyPr/>
          <a:lstStyle/>
          <a:p>
            <a:r>
              <a:rPr kumimoji="1" lang="ja-JP" altLang="en-US" dirty="0" smtClean="0"/>
              <a:t>インストール方式を質問されるので、（今回は）［</a:t>
            </a:r>
            <a:r>
              <a:rPr kumimoji="1" lang="en-US" altLang="ja-JP" dirty="0" smtClean="0"/>
              <a:t>Install suggested plugins</a:t>
            </a:r>
            <a:r>
              <a:rPr kumimoji="1" lang="ja-JP" altLang="en-US" dirty="0" smtClean="0"/>
              <a:t>］をクリック。</a:t>
            </a:r>
            <a:endParaRPr kumimoji="1" lang="en-US" altLang="ja-JP" dirty="0" smtClean="0"/>
          </a:p>
          <a:p>
            <a:r>
              <a:rPr lang="ja-JP" altLang="en-US" dirty="0" smtClean="0"/>
              <a:t>プラグイン・インストールの進捗を示す画面が表示されるので完了まで待機する。</a:t>
            </a:r>
            <a:endParaRPr kumimoji="1" lang="ja-JP" altLang="en-US" dirty="0"/>
          </a:p>
        </p:txBody>
      </p:sp>
      <p:pic>
        <p:nvPicPr>
          <p:cNvPr id="9" name="コンテンツ プレースホルダー 8"/>
          <p:cNvPicPr>
            <a:picLocks noGrp="1" noChangeAspect="1"/>
          </p:cNvPicPr>
          <p:nvPr>
            <p:ph sz="half" idx="2"/>
          </p:nvPr>
        </p:nvPicPr>
        <p:blipFill>
          <a:blip r:embed="rId2"/>
          <a:stretch>
            <a:fillRect/>
          </a:stretch>
        </p:blipFill>
        <p:spPr>
          <a:xfrm>
            <a:off x="4629150" y="2483644"/>
            <a:ext cx="3886200" cy="3035300"/>
          </a:xfrm>
          <a:prstGeom prst="rect">
            <a:avLst/>
          </a:prstGeom>
        </p:spPr>
      </p:pic>
    </p:spTree>
    <p:extLst>
      <p:ext uri="{BB962C8B-B14F-4D97-AF65-F5344CB8AC3E}">
        <p14:creationId xmlns:p14="http://schemas.microsoft.com/office/powerpoint/2010/main" val="1523807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今回やること</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今回（最終回）は、実際</a:t>
            </a:r>
            <a:r>
              <a:rPr lang="ja-JP" altLang="en-US" dirty="0"/>
              <a:t>の保守開発の中で</a:t>
            </a:r>
            <a:r>
              <a:rPr lang="en-US" altLang="ja-JP" dirty="0"/>
              <a:t>UT</a:t>
            </a:r>
            <a:r>
              <a:rPr lang="ja-JP" altLang="en-US" dirty="0"/>
              <a:t>を「どう活用」するかを考えてみる。</a:t>
            </a:r>
          </a:p>
          <a:p>
            <a:pPr lvl="1"/>
            <a:r>
              <a:rPr lang="en-US" altLang="ja-JP" dirty="0"/>
              <a:t>TDD</a:t>
            </a:r>
            <a:r>
              <a:rPr lang="ja-JP" altLang="en-US" dirty="0"/>
              <a:t>という開発スタイルの紹介</a:t>
            </a:r>
          </a:p>
          <a:p>
            <a:pPr lvl="1"/>
            <a:r>
              <a:rPr lang="en-US" altLang="ja-JP" dirty="0"/>
              <a:t>CI</a:t>
            </a:r>
            <a:r>
              <a:rPr lang="ja-JP" altLang="en-US" dirty="0"/>
              <a:t>ツールによる自動テスト体制構築の手順説明</a:t>
            </a:r>
          </a:p>
          <a:p>
            <a:endParaRPr kumimoji="1" lang="ja-JP" altLang="en-US" dirty="0"/>
          </a:p>
        </p:txBody>
      </p:sp>
    </p:spTree>
    <p:extLst>
      <p:ext uri="{BB962C8B-B14F-4D97-AF65-F5344CB8AC3E}">
        <p14:creationId xmlns:p14="http://schemas.microsoft.com/office/powerpoint/2010/main" val="72245819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コンテンツ プレースホルダー 9"/>
          <p:cNvPicPr>
            <a:picLocks noGrp="1" noChangeAspect="1"/>
          </p:cNvPicPr>
          <p:nvPr>
            <p:ph sz="half" idx="2"/>
          </p:nvPr>
        </p:nvPicPr>
        <p:blipFill>
          <a:blip r:embed="rId2"/>
          <a:stretch>
            <a:fillRect/>
          </a:stretch>
        </p:blipFill>
        <p:spPr>
          <a:xfrm>
            <a:off x="4629150" y="2483644"/>
            <a:ext cx="3886200" cy="3035300"/>
          </a:xfrm>
          <a:prstGeom prst="rect">
            <a:avLst/>
          </a:prstGeom>
        </p:spPr>
      </p:pic>
      <p:sp>
        <p:nvSpPr>
          <p:cNvPr id="2" name="タイトル 1"/>
          <p:cNvSpPr>
            <a:spLocks noGrp="1"/>
          </p:cNvSpPr>
          <p:nvPr>
            <p:ph type="title"/>
          </p:nvPr>
        </p:nvSpPr>
        <p:spPr/>
        <p:txBody>
          <a:bodyPr/>
          <a:lstStyle/>
          <a:p>
            <a:r>
              <a:rPr lang="en-US" altLang="ja-JP" dirty="0" smtClean="0"/>
              <a:t>5. Jenkins</a:t>
            </a:r>
            <a:r>
              <a:rPr lang="ja-JP" altLang="en-US" dirty="0" smtClean="0"/>
              <a:t>インストール</a:t>
            </a:r>
            <a:r>
              <a:rPr lang="en-US" altLang="ja-JP" dirty="0" smtClean="0"/>
              <a:t/>
            </a:r>
            <a:br>
              <a:rPr lang="en-US" altLang="ja-JP" dirty="0" smtClean="0"/>
            </a:br>
            <a:r>
              <a:rPr lang="ja-JP" altLang="en-US" dirty="0" smtClean="0"/>
              <a:t>初期設定まで</a:t>
            </a:r>
            <a:endParaRPr kumimoji="1" lang="ja-JP" altLang="en-US" dirty="0"/>
          </a:p>
        </p:txBody>
      </p:sp>
      <p:sp>
        <p:nvSpPr>
          <p:cNvPr id="3" name="コンテンツ プレースホルダー 2"/>
          <p:cNvSpPr>
            <a:spLocks noGrp="1"/>
          </p:cNvSpPr>
          <p:nvPr>
            <p:ph sz="half" idx="1"/>
          </p:nvPr>
        </p:nvSpPr>
        <p:spPr/>
        <p:txBody>
          <a:bodyPr/>
          <a:lstStyle/>
          <a:p>
            <a:r>
              <a:rPr kumimoji="1" lang="ja-JP" altLang="en-US" dirty="0" smtClean="0"/>
              <a:t>管理ユーザの作成画面が表示されるので、右図のように入力する。</a:t>
            </a:r>
            <a:endParaRPr kumimoji="1" lang="en-US" altLang="ja-JP" dirty="0" smtClean="0"/>
          </a:p>
          <a:p>
            <a:r>
              <a:rPr lang="ja-JP" altLang="en-US" dirty="0" smtClean="0"/>
              <a:t>［</a:t>
            </a:r>
            <a:r>
              <a:rPr lang="en-US" altLang="ja-JP" dirty="0" smtClean="0"/>
              <a:t>Save and finish</a:t>
            </a:r>
            <a:r>
              <a:rPr lang="ja-JP" altLang="en-US" dirty="0" smtClean="0"/>
              <a:t>］をクリック。</a:t>
            </a:r>
            <a:endParaRPr lang="en-US" altLang="ja-JP" dirty="0" smtClean="0"/>
          </a:p>
          <a:p>
            <a:r>
              <a:rPr kumimoji="1" lang="ja-JP" altLang="en-US" dirty="0" smtClean="0"/>
              <a:t>「</a:t>
            </a:r>
            <a:r>
              <a:rPr kumimoji="1" lang="en-US" altLang="ja-JP" dirty="0" smtClean="0"/>
              <a:t>Jenkins is ready!</a:t>
            </a:r>
            <a:r>
              <a:rPr kumimoji="1" lang="ja-JP" altLang="en-US" dirty="0" smtClean="0"/>
              <a:t>」というメッセージが表示されることを確認。</a:t>
            </a:r>
            <a:endParaRPr kumimoji="1" lang="en-US" altLang="ja-JP" dirty="0" smtClean="0"/>
          </a:p>
          <a:p>
            <a:endParaRPr lang="en-US" altLang="ja-JP" dirty="0"/>
          </a:p>
          <a:p>
            <a:pPr marL="0" indent="0">
              <a:buNone/>
            </a:pPr>
            <a:r>
              <a:rPr kumimoji="1" lang="en-US" altLang="ja-JP" dirty="0" smtClean="0">
                <a:solidFill>
                  <a:srgbClr val="C00000"/>
                </a:solidFill>
              </a:rPr>
              <a:t>※</a:t>
            </a:r>
            <a:r>
              <a:rPr kumimoji="1" lang="ja-JP" altLang="en-US" dirty="0" smtClean="0">
                <a:solidFill>
                  <a:srgbClr val="C00000"/>
                </a:solidFill>
              </a:rPr>
              <a:t>言うまでもないことですが、本番利用に際してこんなお粗末な設定はしないでください。</a:t>
            </a:r>
            <a:endParaRPr kumimoji="1" lang="ja-JP" altLang="en-US" dirty="0">
              <a:solidFill>
                <a:srgbClr val="C00000"/>
              </a:solidFill>
            </a:endParaRPr>
          </a:p>
        </p:txBody>
      </p:sp>
      <p:sp>
        <p:nvSpPr>
          <p:cNvPr id="6" name="四角形吹き出し 5"/>
          <p:cNvSpPr/>
          <p:nvPr/>
        </p:nvSpPr>
        <p:spPr>
          <a:xfrm>
            <a:off x="3790122" y="4645690"/>
            <a:ext cx="4725228" cy="1531273"/>
          </a:xfrm>
          <a:prstGeom prst="wedgeRectCallout">
            <a:avLst>
              <a:gd name="adj1" fmla="val -19394"/>
              <a:gd name="adj2" fmla="val -60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sz="1600" dirty="0" smtClean="0"/>
              <a:t>ユーザ名</a:t>
            </a:r>
            <a:r>
              <a:rPr kumimoji="1" lang="en-US" altLang="ja-JP" sz="1600" dirty="0" smtClean="0"/>
              <a:t>		admin</a:t>
            </a:r>
          </a:p>
          <a:p>
            <a:r>
              <a:rPr lang="ja-JP" altLang="en-US" sz="1600" dirty="0" smtClean="0"/>
              <a:t>パスワード</a:t>
            </a:r>
            <a:r>
              <a:rPr lang="en-US" altLang="ja-JP" sz="1600" dirty="0" smtClean="0"/>
              <a:t>	admin</a:t>
            </a:r>
          </a:p>
          <a:p>
            <a:r>
              <a:rPr kumimoji="1" lang="ja-JP" altLang="en-US" sz="1600" dirty="0" smtClean="0"/>
              <a:t>フルネーム</a:t>
            </a:r>
            <a:r>
              <a:rPr kumimoji="1" lang="en-US" altLang="ja-JP" sz="1600" dirty="0" smtClean="0"/>
              <a:t>	admin</a:t>
            </a:r>
          </a:p>
          <a:p>
            <a:r>
              <a:rPr lang="ja-JP" altLang="en-US" sz="1600" dirty="0" smtClean="0"/>
              <a:t>メールアドレス</a:t>
            </a:r>
            <a:r>
              <a:rPr lang="en-US" altLang="ja-JP" sz="1600" dirty="0" smtClean="0"/>
              <a:t>	</a:t>
            </a:r>
            <a:r>
              <a:rPr lang="en-US" altLang="ja-JP" sz="1600" dirty="0" err="1" smtClean="0"/>
              <a:t>admin@example.com</a:t>
            </a:r>
            <a:endParaRPr kumimoji="1" lang="ja-JP" altLang="en-US" sz="1600" dirty="0"/>
          </a:p>
        </p:txBody>
      </p:sp>
    </p:spTree>
    <p:extLst>
      <p:ext uri="{BB962C8B-B14F-4D97-AF65-F5344CB8AC3E}">
        <p14:creationId xmlns:p14="http://schemas.microsoft.com/office/powerpoint/2010/main" val="132504383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5. Jenkins</a:t>
            </a:r>
            <a:r>
              <a:rPr lang="ja-JP" altLang="en-US" dirty="0" smtClean="0"/>
              <a:t>インストール</a:t>
            </a:r>
            <a:r>
              <a:rPr lang="en-US" altLang="ja-JP" dirty="0" smtClean="0"/>
              <a:t/>
            </a:r>
            <a:br>
              <a:rPr lang="en-US" altLang="ja-JP" dirty="0" smtClean="0"/>
            </a:br>
            <a:r>
              <a:rPr lang="ja-JP" altLang="en-US" dirty="0" smtClean="0"/>
              <a:t>パイプライン作成まで</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トップページ左側メニューで［</a:t>
            </a:r>
            <a:r>
              <a:rPr lang="en-US" altLang="ja-JP" dirty="0" smtClean="0"/>
              <a:t>Jenkins</a:t>
            </a:r>
            <a:r>
              <a:rPr lang="ja-JP" altLang="en-US" dirty="0" smtClean="0"/>
              <a:t>の管理］をクリック。</a:t>
            </a:r>
            <a:endParaRPr lang="en-US" altLang="ja-JP" dirty="0" smtClean="0"/>
          </a:p>
          <a:p>
            <a:r>
              <a:rPr kumimoji="1" lang="ja-JP" altLang="en-US" dirty="0" smtClean="0"/>
              <a:t>遷移先のページの一覧から［プラグインの管理］（もしくは［プラグインマネージャー］）をクリック。</a:t>
            </a:r>
            <a:endParaRPr kumimoji="1" lang="en-US" altLang="ja-JP" dirty="0" smtClean="0"/>
          </a:p>
          <a:p>
            <a:r>
              <a:rPr lang="ja-JP" altLang="en-US" dirty="0" smtClean="0"/>
              <a:t>遷移先のページで［利用可能］タブを選択。</a:t>
            </a:r>
            <a:endParaRPr lang="en-US" altLang="ja-JP" dirty="0" smtClean="0"/>
          </a:p>
          <a:p>
            <a:r>
              <a:rPr kumimoji="1" lang="ja-JP" altLang="en-US" dirty="0" smtClean="0"/>
              <a:t>右上のフィルター欄に「</a:t>
            </a:r>
            <a:r>
              <a:rPr lang="en-US" altLang="ja-JP" dirty="0" err="1" smtClean="0"/>
              <a:t>NUnit</a:t>
            </a:r>
            <a:r>
              <a:rPr lang="ja-JP" altLang="en-US" dirty="0" smtClean="0"/>
              <a:t>」と入力。</a:t>
            </a:r>
            <a:endParaRPr lang="en-US" altLang="ja-JP" dirty="0" smtClean="0"/>
          </a:p>
          <a:p>
            <a:r>
              <a:rPr kumimoji="1" lang="ja-JP" altLang="en-US" dirty="0" smtClean="0"/>
              <a:t>一覧に表示された「</a:t>
            </a:r>
            <a:r>
              <a:rPr kumimoji="1" lang="en-US" altLang="ja-JP" dirty="0" err="1" smtClean="0"/>
              <a:t>NUnit</a:t>
            </a:r>
            <a:r>
              <a:rPr kumimoji="1" lang="en-US" altLang="ja-JP" dirty="0" smtClean="0"/>
              <a:t> Plugin</a:t>
            </a:r>
            <a:r>
              <a:rPr kumimoji="1" lang="ja-JP" altLang="en-US" dirty="0" smtClean="0"/>
              <a:t>」のチェックボックスを</a:t>
            </a:r>
            <a:r>
              <a:rPr kumimoji="1" lang="en-US" altLang="ja-JP" dirty="0" smtClean="0"/>
              <a:t>ON</a:t>
            </a:r>
            <a:r>
              <a:rPr kumimoji="1" lang="ja-JP" altLang="en-US" dirty="0" smtClean="0"/>
              <a:t>。</a:t>
            </a:r>
            <a:endParaRPr kumimoji="1" lang="en-US" altLang="ja-JP" dirty="0" smtClean="0"/>
          </a:p>
          <a:p>
            <a:r>
              <a:rPr lang="ja-JP" altLang="en-US" dirty="0" smtClean="0"/>
              <a:t>［ダウンロードして再起動後にインストール］をクリック。</a:t>
            </a:r>
            <a:endParaRPr lang="en-US" altLang="ja-JP" dirty="0" smtClean="0"/>
          </a:p>
          <a:p>
            <a:r>
              <a:rPr kumimoji="1" lang="ja-JP" altLang="en-US" dirty="0" smtClean="0"/>
              <a:t>処理完了を待つ。</a:t>
            </a:r>
            <a:endParaRPr kumimoji="1" lang="ja-JP" altLang="en-US" dirty="0"/>
          </a:p>
        </p:txBody>
      </p:sp>
      <p:pic>
        <p:nvPicPr>
          <p:cNvPr id="7" name="図 6"/>
          <p:cNvPicPr>
            <a:picLocks noChangeAspect="1"/>
          </p:cNvPicPr>
          <p:nvPr/>
        </p:nvPicPr>
        <p:blipFill>
          <a:blip r:embed="rId2"/>
          <a:stretch>
            <a:fillRect/>
          </a:stretch>
        </p:blipFill>
        <p:spPr>
          <a:xfrm>
            <a:off x="1727200" y="4813300"/>
            <a:ext cx="5689600" cy="2044700"/>
          </a:xfrm>
          <a:prstGeom prst="rect">
            <a:avLst/>
          </a:prstGeom>
        </p:spPr>
      </p:pic>
      <p:sp>
        <p:nvSpPr>
          <p:cNvPr id="5" name="四角形吹き出し 4"/>
          <p:cNvSpPr/>
          <p:nvPr/>
        </p:nvSpPr>
        <p:spPr>
          <a:xfrm>
            <a:off x="5786783" y="5567363"/>
            <a:ext cx="3260034" cy="1219200"/>
          </a:xfrm>
          <a:prstGeom prst="wedgeRectCallout">
            <a:avLst>
              <a:gd name="adj1" fmla="val -33841"/>
              <a:gd name="adj2" fmla="val -918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Windows</a:t>
            </a:r>
            <a:r>
              <a:rPr kumimoji="1" lang="ja-JP" altLang="en-US" dirty="0" smtClean="0"/>
              <a:t>では手動</a:t>
            </a:r>
            <a:r>
              <a:rPr lang="ja-JP" altLang="en-US" dirty="0" smtClean="0"/>
              <a:t>で再起動</a:t>
            </a:r>
            <a:r>
              <a:rPr lang="en-US" altLang="ja-JP" dirty="0" smtClean="0"/>
              <a:t/>
            </a:r>
            <a:br>
              <a:rPr lang="en-US" altLang="ja-JP" dirty="0" smtClean="0"/>
            </a:br>
            <a:r>
              <a:rPr lang="en-US" altLang="ja-JP" dirty="0" smtClean="0"/>
              <a:t>Tomcat</a:t>
            </a:r>
            <a:r>
              <a:rPr lang="ja-JP" altLang="en-US" dirty="0" err="1" smtClean="0"/>
              <a:t>ごと</a:t>
            </a:r>
            <a:r>
              <a:rPr lang="ja-JP" altLang="en-US" dirty="0" smtClean="0"/>
              <a:t>やっちゃってください</a:t>
            </a:r>
            <a:endParaRPr kumimoji="1" lang="ja-JP" altLang="en-US" dirty="0"/>
          </a:p>
        </p:txBody>
      </p:sp>
    </p:spTree>
    <p:extLst>
      <p:ext uri="{BB962C8B-B14F-4D97-AF65-F5344CB8AC3E}">
        <p14:creationId xmlns:p14="http://schemas.microsoft.com/office/powerpoint/2010/main" val="1839451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5. Jenkins</a:t>
            </a:r>
            <a:r>
              <a:rPr lang="ja-JP" altLang="en-US" dirty="0" smtClean="0"/>
              <a:t>インストール</a:t>
            </a:r>
            <a:r>
              <a:rPr lang="en-US" altLang="ja-JP" dirty="0" smtClean="0"/>
              <a:t/>
            </a:r>
            <a:br>
              <a:rPr lang="en-US" altLang="ja-JP" dirty="0" smtClean="0"/>
            </a:br>
            <a:r>
              <a:rPr lang="ja-JP" altLang="en-US" dirty="0" smtClean="0"/>
              <a:t>パイプライン作成まで</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トップページ左側メニューで［新規ジョブ作成］をクリック。</a:t>
            </a:r>
            <a:endParaRPr lang="en-US" altLang="ja-JP" dirty="0" smtClean="0"/>
          </a:p>
          <a:p>
            <a:r>
              <a:rPr lang="ja-JP" altLang="en-US" dirty="0" smtClean="0"/>
              <a:t>遷移先ページの［</a:t>
            </a:r>
            <a:r>
              <a:rPr lang="en-US" altLang="ja-JP" dirty="0" smtClean="0"/>
              <a:t>Enter an item name</a:t>
            </a:r>
            <a:r>
              <a:rPr lang="ja-JP" altLang="en-US" dirty="0" smtClean="0"/>
              <a:t>］欄に「</a:t>
            </a:r>
            <a:r>
              <a:rPr lang="en-US" altLang="ja-JP" dirty="0" err="1" smtClean="0"/>
              <a:t>MyFirstPipeline</a:t>
            </a:r>
            <a:r>
              <a:rPr lang="ja-JP" altLang="en-US" dirty="0" smtClean="0"/>
              <a:t>」と入力</a:t>
            </a:r>
            <a:endParaRPr lang="en-US" altLang="ja-JP" dirty="0" smtClean="0"/>
          </a:p>
          <a:p>
            <a:r>
              <a:rPr lang="ja-JP" altLang="en-US" dirty="0" smtClean="0"/>
              <a:t>その欄の下の一覧で［</a:t>
            </a:r>
            <a:r>
              <a:rPr lang="en-US" altLang="ja-JP" dirty="0" smtClean="0"/>
              <a:t>Pipeline</a:t>
            </a:r>
            <a:r>
              <a:rPr lang="ja-JP" altLang="en-US" dirty="0" smtClean="0"/>
              <a:t>］を選択。</a:t>
            </a:r>
            <a:endParaRPr lang="en-US" altLang="ja-JP" dirty="0" smtClean="0"/>
          </a:p>
          <a:p>
            <a:r>
              <a:rPr lang="ja-JP" altLang="en-US" dirty="0" smtClean="0"/>
              <a:t>ページ最下部の［</a:t>
            </a:r>
            <a:r>
              <a:rPr lang="en-US" altLang="ja-JP" dirty="0" smtClean="0"/>
              <a:t>OK</a:t>
            </a:r>
            <a:r>
              <a:rPr lang="ja-JP" altLang="en-US" dirty="0" smtClean="0"/>
              <a:t>］をクリック（ここでジョブの設定画面に遷移する）。</a:t>
            </a:r>
            <a:endParaRPr lang="en-US" altLang="ja-JP" dirty="0" smtClean="0"/>
          </a:p>
          <a:p>
            <a:endParaRPr lang="en-US" altLang="ja-JP" dirty="0" smtClean="0"/>
          </a:p>
          <a:p>
            <a:endParaRPr kumimoji="1" lang="ja-JP" altLang="en-US" dirty="0"/>
          </a:p>
        </p:txBody>
      </p:sp>
    </p:spTree>
    <p:extLst>
      <p:ext uri="{BB962C8B-B14F-4D97-AF65-F5344CB8AC3E}">
        <p14:creationId xmlns:p14="http://schemas.microsoft.com/office/powerpoint/2010/main" val="170701262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5. Jenkins</a:t>
            </a:r>
            <a:r>
              <a:rPr lang="ja-JP" altLang="en-US" dirty="0" smtClean="0"/>
              <a:t>インストール</a:t>
            </a:r>
            <a:r>
              <a:rPr lang="en-US" altLang="ja-JP" dirty="0" smtClean="0"/>
              <a:t/>
            </a:r>
            <a:br>
              <a:rPr lang="en-US" altLang="ja-JP" dirty="0" smtClean="0"/>
            </a:br>
            <a:r>
              <a:rPr lang="ja-JP" altLang="en-US" dirty="0" smtClean="0"/>
              <a:t>パイプライン作成まで</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［古いビルドの破棄］チェックボックスを</a:t>
            </a:r>
            <a:r>
              <a:rPr lang="en-US" altLang="ja-JP" dirty="0" smtClean="0"/>
              <a:t>ON</a:t>
            </a:r>
            <a:r>
              <a:rPr lang="ja-JP" altLang="en-US" dirty="0" smtClean="0"/>
              <a:t>。</a:t>
            </a:r>
            <a:endParaRPr lang="en-US" altLang="ja-JP" dirty="0" smtClean="0"/>
          </a:p>
          <a:p>
            <a:r>
              <a:rPr kumimoji="1" lang="ja-JP" altLang="en-US" dirty="0" smtClean="0"/>
              <a:t>［</a:t>
            </a:r>
            <a:r>
              <a:rPr lang="ja-JP" altLang="en-US" dirty="0"/>
              <a:t>ビルドの保存</a:t>
            </a:r>
            <a:r>
              <a:rPr lang="ja-JP" altLang="en-US" dirty="0" smtClean="0"/>
              <a:t>最大数］に</a:t>
            </a:r>
            <a:r>
              <a:rPr lang="en-US" altLang="ja-JP" dirty="0" smtClean="0">
                <a:solidFill>
                  <a:srgbClr val="0070C0"/>
                </a:solidFill>
              </a:rPr>
              <a:t>5</a:t>
            </a:r>
            <a:r>
              <a:rPr lang="ja-JP" altLang="en-US" dirty="0" smtClean="0"/>
              <a:t>（くらい。任意）と入力。</a:t>
            </a:r>
            <a:endParaRPr lang="en-US" altLang="ja-JP" dirty="0" smtClean="0"/>
          </a:p>
          <a:p>
            <a:r>
              <a:rPr kumimoji="1" lang="ja-JP" altLang="en-US" dirty="0" smtClean="0"/>
              <a:t>［</a:t>
            </a:r>
            <a:r>
              <a:rPr kumimoji="1" lang="en-US" altLang="ja-JP" dirty="0" smtClean="0"/>
              <a:t>Pipeline</a:t>
            </a:r>
            <a:r>
              <a:rPr kumimoji="1" lang="ja-JP" altLang="en-US" dirty="0" smtClean="0"/>
              <a:t>］セクションの［</a:t>
            </a:r>
            <a:r>
              <a:rPr kumimoji="1" lang="en-US" altLang="ja-JP" dirty="0" smtClean="0"/>
              <a:t>Script</a:t>
            </a:r>
            <a:r>
              <a:rPr kumimoji="1" lang="ja-JP" altLang="en-US" dirty="0" smtClean="0"/>
              <a:t>］欄にスクリプトを記述していく（</a:t>
            </a:r>
            <a:r>
              <a:rPr kumimoji="1" lang="ja-JP" altLang="en-US" dirty="0" smtClean="0">
                <a:solidFill>
                  <a:srgbClr val="C00000"/>
                </a:solidFill>
              </a:rPr>
              <a:t>次スライド以降参照</a:t>
            </a:r>
            <a:r>
              <a:rPr kumimoji="1" lang="ja-JP" altLang="en-US" dirty="0" smtClean="0"/>
              <a:t>）。</a:t>
            </a:r>
            <a:endParaRPr kumimoji="1" lang="en-US" altLang="ja-JP" dirty="0" smtClean="0"/>
          </a:p>
          <a:p>
            <a:r>
              <a:rPr lang="ja-JP" altLang="en-US" dirty="0" smtClean="0"/>
              <a:t>ページ最下部の［保存］をクリックして設定を終える。</a:t>
            </a:r>
            <a:endParaRPr kumimoji="1" lang="ja-JP" altLang="en-US" dirty="0"/>
          </a:p>
        </p:txBody>
      </p:sp>
      <p:pic>
        <p:nvPicPr>
          <p:cNvPr id="7" name="図 6"/>
          <p:cNvPicPr>
            <a:picLocks noChangeAspect="1"/>
          </p:cNvPicPr>
          <p:nvPr/>
        </p:nvPicPr>
        <p:blipFill>
          <a:blip r:embed="rId2"/>
          <a:stretch>
            <a:fillRect/>
          </a:stretch>
        </p:blipFill>
        <p:spPr>
          <a:xfrm>
            <a:off x="628650" y="4508500"/>
            <a:ext cx="7886700" cy="2349500"/>
          </a:xfrm>
          <a:prstGeom prst="rect">
            <a:avLst/>
          </a:prstGeom>
        </p:spPr>
      </p:pic>
    </p:spTree>
    <p:extLst>
      <p:ext uri="{BB962C8B-B14F-4D97-AF65-F5344CB8AC3E}">
        <p14:creationId xmlns:p14="http://schemas.microsoft.com/office/powerpoint/2010/main" val="121660025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smtClean="0"/>
              <a:t>5. Jenkins</a:t>
            </a:r>
            <a:r>
              <a:rPr lang="ja-JP" altLang="en-US" dirty="0" smtClean="0"/>
              <a:t>インストール</a:t>
            </a:r>
            <a:r>
              <a:rPr lang="en-US" altLang="ja-JP" dirty="0" smtClean="0"/>
              <a:t/>
            </a:r>
            <a:br>
              <a:rPr lang="en-US" altLang="ja-JP" dirty="0" smtClean="0"/>
            </a:br>
            <a:r>
              <a:rPr lang="ja-JP" altLang="en-US" dirty="0" smtClean="0"/>
              <a:t>パイプラインのスクリプト</a:t>
            </a:r>
            <a:endParaRPr kumimoji="1" lang="ja-JP" altLang="en-US" dirty="0"/>
          </a:p>
        </p:txBody>
      </p:sp>
      <p:sp>
        <p:nvSpPr>
          <p:cNvPr id="3" name="コンテンツ プレースホルダー 2"/>
          <p:cNvSpPr>
            <a:spLocks noGrp="1"/>
          </p:cNvSpPr>
          <p:nvPr>
            <p:ph idx="1"/>
          </p:nvPr>
        </p:nvSpPr>
        <p:spPr/>
        <p:txBody>
          <a:bodyPr>
            <a:normAutofit fontScale="92500" lnSpcReduction="10000"/>
          </a:bodyPr>
          <a:lstStyle/>
          <a:p>
            <a:pPr marL="0" indent="0">
              <a:buNone/>
            </a:pPr>
            <a:r>
              <a:rPr lang="en-US" altLang="ja-JP" dirty="0" smtClean="0"/>
              <a:t>DSL</a:t>
            </a:r>
            <a:r>
              <a:rPr lang="ja-JP" altLang="en-US" dirty="0" smtClean="0"/>
              <a:t>構文の基本構造は以下の通り：</a:t>
            </a:r>
            <a:endParaRPr lang="en-US" altLang="ja-JP" dirty="0" smtClean="0"/>
          </a:p>
          <a:p>
            <a:pPr marL="0" indent="0">
              <a:buNone/>
            </a:pPr>
            <a:r>
              <a:rPr lang="en-US" altLang="ja-JP" dirty="0" smtClean="0">
                <a:solidFill>
                  <a:srgbClr val="0070C0"/>
                </a:solidFill>
              </a:rPr>
              <a:t>node {</a:t>
            </a:r>
          </a:p>
          <a:p>
            <a:pPr marL="0" indent="0">
              <a:buNone/>
            </a:pPr>
            <a:r>
              <a:rPr lang="en-US" altLang="ja-JP" dirty="0" smtClean="0">
                <a:solidFill>
                  <a:srgbClr val="0070C0"/>
                </a:solidFill>
              </a:rPr>
              <a:t>	stage(</a:t>
            </a:r>
            <a:r>
              <a:rPr lang="en-US" altLang="ja-JP" b="1" dirty="0" smtClean="0">
                <a:solidFill>
                  <a:srgbClr val="0070C0"/>
                </a:solidFill>
              </a:rPr>
              <a:t>&lt;stage-name&gt;</a:t>
            </a:r>
            <a:r>
              <a:rPr lang="en-US" altLang="ja-JP" dirty="0" smtClean="0">
                <a:solidFill>
                  <a:srgbClr val="0070C0"/>
                </a:solidFill>
              </a:rPr>
              <a:t>) {</a:t>
            </a:r>
          </a:p>
          <a:p>
            <a:pPr marL="0" indent="0">
              <a:buNone/>
            </a:pPr>
            <a:r>
              <a:rPr lang="en-US" altLang="ja-JP" dirty="0" smtClean="0">
                <a:solidFill>
                  <a:srgbClr val="0070C0"/>
                </a:solidFill>
              </a:rPr>
              <a:t>		</a:t>
            </a:r>
            <a:r>
              <a:rPr lang="en-US" altLang="ja-JP" b="1" dirty="0" smtClean="0">
                <a:solidFill>
                  <a:srgbClr val="0070C0"/>
                </a:solidFill>
              </a:rPr>
              <a:t>&lt;step-name&gt; &lt;step-</a:t>
            </a:r>
            <a:r>
              <a:rPr lang="en-US" altLang="ja-JP" b="1" dirty="0" err="1" smtClean="0">
                <a:solidFill>
                  <a:srgbClr val="0070C0"/>
                </a:solidFill>
              </a:rPr>
              <a:t>params</a:t>
            </a:r>
            <a:r>
              <a:rPr lang="en-US" altLang="ja-JP" b="1" dirty="0" smtClean="0">
                <a:solidFill>
                  <a:srgbClr val="0070C0"/>
                </a:solidFill>
              </a:rPr>
              <a:t>&gt;</a:t>
            </a:r>
          </a:p>
          <a:p>
            <a:pPr marL="0" indent="0">
              <a:buNone/>
            </a:pPr>
            <a:r>
              <a:rPr lang="en-US" altLang="ja-JP" b="1" dirty="0" smtClean="0">
                <a:solidFill>
                  <a:srgbClr val="0070C0"/>
                </a:solidFill>
              </a:rPr>
              <a:t>		&lt;step-name&gt; &lt;step-</a:t>
            </a:r>
            <a:r>
              <a:rPr lang="en-US" altLang="ja-JP" b="1" dirty="0" err="1" smtClean="0">
                <a:solidFill>
                  <a:srgbClr val="0070C0"/>
                </a:solidFill>
              </a:rPr>
              <a:t>params</a:t>
            </a:r>
            <a:r>
              <a:rPr lang="en-US" altLang="ja-JP" b="1" dirty="0" smtClean="0">
                <a:solidFill>
                  <a:srgbClr val="0070C0"/>
                </a:solidFill>
              </a:rPr>
              <a:t>&gt;</a:t>
            </a:r>
          </a:p>
          <a:p>
            <a:pPr marL="0" indent="0">
              <a:buNone/>
            </a:pPr>
            <a:r>
              <a:rPr lang="en-US" altLang="ja-JP" b="1" dirty="0" smtClean="0">
                <a:solidFill>
                  <a:srgbClr val="0070C0"/>
                </a:solidFill>
              </a:rPr>
              <a:t>		&lt;step-name&gt; &lt;step-</a:t>
            </a:r>
            <a:r>
              <a:rPr lang="en-US" altLang="ja-JP" b="1" dirty="0" err="1" smtClean="0">
                <a:solidFill>
                  <a:srgbClr val="0070C0"/>
                </a:solidFill>
              </a:rPr>
              <a:t>params</a:t>
            </a:r>
            <a:r>
              <a:rPr lang="en-US" altLang="ja-JP" b="1" dirty="0" smtClean="0">
                <a:solidFill>
                  <a:srgbClr val="0070C0"/>
                </a:solidFill>
              </a:rPr>
              <a:t>&gt;</a:t>
            </a:r>
          </a:p>
          <a:p>
            <a:pPr marL="0" indent="0">
              <a:buNone/>
            </a:pPr>
            <a:r>
              <a:rPr lang="en-US" altLang="ja-JP" dirty="0" smtClean="0">
                <a:solidFill>
                  <a:srgbClr val="0070C0"/>
                </a:solidFill>
              </a:rPr>
              <a:t>	}</a:t>
            </a:r>
          </a:p>
          <a:p>
            <a:pPr marL="0" indent="0">
              <a:buNone/>
            </a:pPr>
            <a:r>
              <a:rPr lang="en-US" altLang="ja-JP" dirty="0" smtClean="0">
                <a:solidFill>
                  <a:srgbClr val="0070C0"/>
                </a:solidFill>
              </a:rPr>
              <a:t>	stage(</a:t>
            </a:r>
            <a:r>
              <a:rPr lang="en-US" altLang="ja-JP" b="1" dirty="0" smtClean="0">
                <a:solidFill>
                  <a:srgbClr val="0070C0"/>
                </a:solidFill>
              </a:rPr>
              <a:t>&lt;stage-name&gt;</a:t>
            </a:r>
            <a:r>
              <a:rPr lang="en-US" altLang="ja-JP" dirty="0" smtClean="0">
                <a:solidFill>
                  <a:srgbClr val="0070C0"/>
                </a:solidFill>
              </a:rPr>
              <a:t>) {</a:t>
            </a:r>
            <a:endParaRPr lang="en-US" altLang="ja-JP" dirty="0">
              <a:solidFill>
                <a:srgbClr val="0070C0"/>
              </a:solidFill>
            </a:endParaRPr>
          </a:p>
          <a:p>
            <a:pPr marL="0" indent="0">
              <a:buNone/>
            </a:pPr>
            <a:r>
              <a:rPr lang="en-US" altLang="ja-JP" dirty="0" smtClean="0">
                <a:solidFill>
                  <a:srgbClr val="0070C0"/>
                </a:solidFill>
              </a:rPr>
              <a:t>		</a:t>
            </a:r>
            <a:r>
              <a:rPr lang="en-US" altLang="ja-JP" b="1" dirty="0" smtClean="0">
                <a:solidFill>
                  <a:srgbClr val="0070C0"/>
                </a:solidFill>
              </a:rPr>
              <a:t>&lt;step-name&gt; &lt;step-</a:t>
            </a:r>
            <a:r>
              <a:rPr lang="en-US" altLang="ja-JP" b="1" dirty="0" err="1" smtClean="0">
                <a:solidFill>
                  <a:srgbClr val="0070C0"/>
                </a:solidFill>
              </a:rPr>
              <a:t>params</a:t>
            </a:r>
            <a:r>
              <a:rPr lang="en-US" altLang="ja-JP" b="1" dirty="0" smtClean="0">
                <a:solidFill>
                  <a:srgbClr val="0070C0"/>
                </a:solidFill>
              </a:rPr>
              <a:t>&gt;</a:t>
            </a:r>
          </a:p>
          <a:p>
            <a:pPr marL="0" indent="0">
              <a:buNone/>
            </a:pPr>
            <a:r>
              <a:rPr lang="en-US" altLang="ja-JP" b="1" dirty="0">
                <a:solidFill>
                  <a:srgbClr val="0070C0"/>
                </a:solidFill>
              </a:rPr>
              <a:t>	</a:t>
            </a:r>
            <a:r>
              <a:rPr lang="en-US" altLang="ja-JP" b="1" dirty="0" smtClean="0">
                <a:solidFill>
                  <a:srgbClr val="0070C0"/>
                </a:solidFill>
              </a:rPr>
              <a:t>	&lt;step-name&gt; &lt;step-</a:t>
            </a:r>
            <a:r>
              <a:rPr lang="en-US" altLang="ja-JP" b="1" dirty="0" err="1" smtClean="0">
                <a:solidFill>
                  <a:srgbClr val="0070C0"/>
                </a:solidFill>
              </a:rPr>
              <a:t>params</a:t>
            </a:r>
            <a:r>
              <a:rPr lang="en-US" altLang="ja-JP" b="1" dirty="0" smtClean="0">
                <a:solidFill>
                  <a:srgbClr val="0070C0"/>
                </a:solidFill>
              </a:rPr>
              <a:t>&gt;</a:t>
            </a:r>
          </a:p>
          <a:p>
            <a:pPr marL="0" indent="0">
              <a:buNone/>
            </a:pPr>
            <a:r>
              <a:rPr lang="en-US" altLang="ja-JP" b="1" dirty="0">
                <a:solidFill>
                  <a:srgbClr val="0070C0"/>
                </a:solidFill>
              </a:rPr>
              <a:t>	</a:t>
            </a:r>
            <a:r>
              <a:rPr lang="en-US" altLang="ja-JP" b="1" dirty="0" smtClean="0">
                <a:solidFill>
                  <a:srgbClr val="0070C0"/>
                </a:solidFill>
              </a:rPr>
              <a:t>	&lt;step-name&gt; &lt;step-</a:t>
            </a:r>
            <a:r>
              <a:rPr lang="en-US" altLang="ja-JP" b="1" dirty="0" err="1" smtClean="0">
                <a:solidFill>
                  <a:srgbClr val="0070C0"/>
                </a:solidFill>
              </a:rPr>
              <a:t>params</a:t>
            </a:r>
            <a:r>
              <a:rPr lang="en-US" altLang="ja-JP" b="1" dirty="0" smtClean="0">
                <a:solidFill>
                  <a:srgbClr val="0070C0"/>
                </a:solidFill>
              </a:rPr>
              <a:t>&gt;</a:t>
            </a:r>
          </a:p>
          <a:p>
            <a:pPr marL="0" indent="0">
              <a:buNone/>
            </a:pPr>
            <a:r>
              <a:rPr lang="en-US" altLang="ja-JP" dirty="0">
                <a:solidFill>
                  <a:srgbClr val="0070C0"/>
                </a:solidFill>
              </a:rPr>
              <a:t>	</a:t>
            </a:r>
            <a:r>
              <a:rPr lang="en-US" altLang="ja-JP" dirty="0" smtClean="0">
                <a:solidFill>
                  <a:srgbClr val="0070C0"/>
                </a:solidFill>
              </a:rPr>
              <a:t>}	</a:t>
            </a:r>
          </a:p>
          <a:p>
            <a:pPr marL="0" indent="0">
              <a:buNone/>
            </a:pPr>
            <a:r>
              <a:rPr lang="en-US" altLang="ja-JP" dirty="0" smtClean="0">
                <a:solidFill>
                  <a:srgbClr val="0070C0"/>
                </a:solidFill>
              </a:rPr>
              <a:t>}</a:t>
            </a:r>
          </a:p>
          <a:p>
            <a:pPr marL="0" indent="0">
              <a:buNone/>
            </a:pPr>
            <a:endParaRPr kumimoji="1" lang="ja-JP" altLang="en-US" dirty="0"/>
          </a:p>
        </p:txBody>
      </p:sp>
    </p:spTree>
    <p:extLst>
      <p:ext uri="{BB962C8B-B14F-4D97-AF65-F5344CB8AC3E}">
        <p14:creationId xmlns:p14="http://schemas.microsoft.com/office/powerpoint/2010/main" val="34536211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ターミノロジー</a:t>
            </a:r>
            <a:endParaRPr kumimoji="1" lang="ja-JP" altLang="en-US" dirty="0"/>
          </a:p>
        </p:txBody>
      </p:sp>
      <p:sp>
        <p:nvSpPr>
          <p:cNvPr id="3" name="コンテンツ プレースホルダー 2"/>
          <p:cNvSpPr>
            <a:spLocks noGrp="1"/>
          </p:cNvSpPr>
          <p:nvPr>
            <p:ph idx="1"/>
          </p:nvPr>
        </p:nvSpPr>
        <p:spPr/>
        <p:txBody>
          <a:bodyPr/>
          <a:lstStyle/>
          <a:p>
            <a:r>
              <a:rPr lang="ja-JP" altLang="en-US" dirty="0"/>
              <a:t>ステップとは？</a:t>
            </a:r>
            <a:endParaRPr lang="en-US" altLang="ja-JP" dirty="0"/>
          </a:p>
          <a:p>
            <a:pPr lvl="1"/>
            <a:r>
              <a:rPr lang="ja-JP" altLang="en-US" dirty="0"/>
              <a:t>ある単一のタスク。例えば、</a:t>
            </a:r>
            <a:r>
              <a:rPr lang="en-US" altLang="ja-JP" dirty="0" err="1"/>
              <a:t>sh</a:t>
            </a:r>
            <a:r>
              <a:rPr lang="ja-JP" altLang="en-US" dirty="0"/>
              <a:t>ステップを使って</a:t>
            </a:r>
            <a:r>
              <a:rPr lang="en-US" altLang="ja-JP" dirty="0"/>
              <a:t>shell</a:t>
            </a:r>
            <a:r>
              <a:rPr lang="ja-JP" altLang="en-US" dirty="0"/>
              <a:t>上で</a:t>
            </a:r>
            <a:r>
              <a:rPr lang="en-US" altLang="ja-JP" dirty="0"/>
              <a:t>make</a:t>
            </a:r>
            <a:r>
              <a:rPr lang="ja-JP" altLang="en-US" dirty="0"/>
              <a:t>コマンドを実行するなら</a:t>
            </a:r>
            <a:r>
              <a:rPr lang="en-US" altLang="ja-JP" dirty="0"/>
              <a:t> </a:t>
            </a:r>
            <a:r>
              <a:rPr lang="en-US" altLang="ja-JP" dirty="0" err="1">
                <a:solidFill>
                  <a:srgbClr val="0070C0"/>
                </a:solidFill>
              </a:rPr>
              <a:t>sh</a:t>
            </a:r>
            <a:r>
              <a:rPr lang="en-US" altLang="ja-JP" dirty="0">
                <a:solidFill>
                  <a:srgbClr val="0070C0"/>
                </a:solidFill>
              </a:rPr>
              <a:t> 'make'</a:t>
            </a:r>
            <a:r>
              <a:rPr lang="ja-JP" altLang="en-US" dirty="0" smtClean="0"/>
              <a:t>と記述する。</a:t>
            </a:r>
            <a:endParaRPr lang="en-US" altLang="ja-JP" dirty="0" smtClean="0"/>
          </a:p>
          <a:p>
            <a:pPr lvl="1"/>
            <a:r>
              <a:rPr lang="en-US" altLang="ja-JP" dirty="0"/>
              <a:t>Pipeline</a:t>
            </a:r>
            <a:r>
              <a:rPr lang="ja-JP" altLang="en-US" dirty="0" smtClean="0"/>
              <a:t>機能に対する</a:t>
            </a:r>
            <a:r>
              <a:rPr lang="ja-JP" altLang="en-US" dirty="0"/>
              <a:t>アドインは一般にこのステップのバリエーションを増やしてくれるものが多い。</a:t>
            </a:r>
          </a:p>
          <a:p>
            <a:r>
              <a:rPr kumimoji="1" lang="ja-JP" altLang="en-US" dirty="0" smtClean="0"/>
              <a:t>ノードとは？</a:t>
            </a:r>
            <a:endParaRPr kumimoji="1" lang="en-US" altLang="ja-JP" dirty="0" smtClean="0"/>
          </a:p>
          <a:p>
            <a:pPr lvl="1"/>
            <a:r>
              <a:rPr lang="ja-JP" altLang="en-US" dirty="0" smtClean="0"/>
              <a:t>ステージをグルーピングするもの。</a:t>
            </a:r>
            <a:endParaRPr lang="en-US" altLang="ja-JP" dirty="0" smtClean="0"/>
          </a:p>
          <a:p>
            <a:pPr lvl="1"/>
            <a:r>
              <a:rPr kumimoji="1" lang="ja-JP" altLang="en-US" dirty="0" smtClean="0"/>
              <a:t>ノードが実行されると：</a:t>
            </a:r>
            <a:endParaRPr kumimoji="1" lang="en-US" altLang="ja-JP" dirty="0" smtClean="0"/>
          </a:p>
          <a:p>
            <a:pPr lvl="2"/>
            <a:r>
              <a:rPr lang="en-US" altLang="ja-JP" dirty="0" smtClean="0"/>
              <a:t>Pipeline</a:t>
            </a:r>
            <a:r>
              <a:rPr lang="ja-JP" altLang="en-US" dirty="0" smtClean="0"/>
              <a:t>ごとに固有の</a:t>
            </a:r>
            <a:r>
              <a:rPr kumimoji="1" lang="ja-JP" altLang="en-US" dirty="0" smtClean="0"/>
              <a:t>ワークスペース（ディレクトリ）が作成される</a:t>
            </a:r>
            <a:endParaRPr kumimoji="1" lang="en-US" altLang="ja-JP" dirty="0" smtClean="0"/>
          </a:p>
          <a:p>
            <a:pPr lvl="2"/>
            <a:r>
              <a:rPr kumimoji="1" lang="ja-JP" altLang="en-US" dirty="0" smtClean="0"/>
              <a:t>そのディレクトリがカレントディレクトリに設定される</a:t>
            </a:r>
            <a:endParaRPr kumimoji="1" lang="en-US" altLang="ja-JP" dirty="0" smtClean="0"/>
          </a:p>
          <a:p>
            <a:pPr lvl="2"/>
            <a:r>
              <a:rPr lang="ja-JP" altLang="en-US" dirty="0" smtClean="0"/>
              <a:t>ノードに含まれる各ステップが順番に</a:t>
            </a:r>
            <a:r>
              <a:rPr lang="en-US" altLang="ja-JP" dirty="0" smtClean="0"/>
              <a:t>Jenkins</a:t>
            </a:r>
            <a:r>
              <a:rPr lang="ja-JP" altLang="en-US" dirty="0" smtClean="0"/>
              <a:t>のタスクキューに登録される</a:t>
            </a:r>
            <a:endParaRPr kumimoji="1" lang="en-US" altLang="ja-JP" dirty="0" smtClean="0"/>
          </a:p>
          <a:p>
            <a:r>
              <a:rPr lang="ja-JP" altLang="en-US" dirty="0" smtClean="0"/>
              <a:t>ステージとは？</a:t>
            </a:r>
            <a:endParaRPr lang="en-US" altLang="ja-JP" dirty="0" smtClean="0"/>
          </a:p>
          <a:p>
            <a:pPr lvl="1"/>
            <a:r>
              <a:rPr lang="en-US" altLang="ja-JP" dirty="0" smtClean="0"/>
              <a:t>1〜N</a:t>
            </a:r>
            <a:r>
              <a:rPr lang="ja-JP" altLang="en-US" dirty="0" smtClean="0"/>
              <a:t>個のタスクをグルーピングして名前をつけるためのもの。</a:t>
            </a:r>
            <a:endParaRPr lang="en-US" altLang="ja-JP" dirty="0" smtClean="0"/>
          </a:p>
          <a:p>
            <a:pPr lvl="1"/>
            <a:r>
              <a:rPr lang="ja-JP" altLang="en-US" dirty="0" smtClean="0"/>
              <a:t>名前は</a:t>
            </a:r>
            <a:r>
              <a:rPr lang="en-US" altLang="ja-JP" dirty="0" smtClean="0"/>
              <a:t>Pipeline</a:t>
            </a:r>
            <a:r>
              <a:rPr lang="ja-JP" altLang="en-US" dirty="0" smtClean="0"/>
              <a:t>実行結果の表示に反映される。</a:t>
            </a:r>
            <a:endParaRPr lang="en-US" altLang="ja-JP" dirty="0" smtClean="0"/>
          </a:p>
        </p:txBody>
      </p:sp>
      <p:sp>
        <p:nvSpPr>
          <p:cNvPr id="4" name="正方形/長方形 3"/>
          <p:cNvSpPr/>
          <p:nvPr/>
        </p:nvSpPr>
        <p:spPr>
          <a:xfrm>
            <a:off x="628650" y="6176963"/>
            <a:ext cx="7886700" cy="681037"/>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1200" dirty="0" smtClean="0">
                <a:solidFill>
                  <a:sysClr val="windowText" lastClr="000000"/>
                </a:solidFill>
              </a:rPr>
              <a:t>※1</a:t>
            </a:r>
            <a:r>
              <a:rPr kumimoji="1" lang="ja-JP" altLang="en-US" sz="1200" dirty="0" smtClean="0">
                <a:solidFill>
                  <a:sysClr val="windowText" lastClr="000000"/>
                </a:solidFill>
              </a:rPr>
              <a:t>　あまり</a:t>
            </a:r>
            <a:r>
              <a:rPr kumimoji="1" lang="en-US" altLang="ja-JP" sz="1200" dirty="0" smtClean="0">
                <a:solidFill>
                  <a:sysClr val="windowText" lastClr="000000"/>
                </a:solidFill>
              </a:rPr>
              <a:t>…</a:t>
            </a:r>
            <a:r>
              <a:rPr kumimoji="1" lang="ja-JP" altLang="en-US" sz="1200" dirty="0" smtClean="0">
                <a:solidFill>
                  <a:sysClr val="windowText" lastClr="000000"/>
                </a:solidFill>
              </a:rPr>
              <a:t>というか「ぜんぜん」詳しくないが公式の解説ページは右の</a:t>
            </a:r>
            <a:r>
              <a:rPr kumimoji="1" lang="en-US" altLang="ja-JP" sz="1200" dirty="0" smtClean="0">
                <a:solidFill>
                  <a:sysClr val="windowText" lastClr="000000"/>
                </a:solidFill>
              </a:rPr>
              <a:t>URL</a:t>
            </a:r>
            <a:r>
              <a:rPr lang="ja-JP" altLang="en-US" sz="1200" dirty="0" smtClean="0">
                <a:solidFill>
                  <a:sysClr val="windowText" lastClr="000000"/>
                </a:solidFill>
              </a:rPr>
              <a:t>：</a:t>
            </a:r>
            <a:r>
              <a:rPr lang="en-US" altLang="ja-JP" sz="1200" dirty="0" smtClean="0">
                <a:solidFill>
                  <a:sysClr val="windowText" lastClr="000000"/>
                </a:solidFill>
                <a:hlinkClick r:id="rId2"/>
              </a:rPr>
              <a:t>https://jenkins.io/doc/book/pipeline/</a:t>
            </a:r>
            <a:r>
              <a:rPr lang="en-US" altLang="ja-JP" sz="1200" dirty="0" smtClean="0">
                <a:solidFill>
                  <a:sysClr val="windowText" lastClr="000000"/>
                </a:solidFill>
              </a:rPr>
              <a:t> </a:t>
            </a:r>
            <a:r>
              <a:rPr lang="ja-JP" altLang="en-US" sz="1200" dirty="0" smtClean="0">
                <a:solidFill>
                  <a:sysClr val="windowText" lastClr="000000"/>
                </a:solidFill>
              </a:rPr>
              <a:t>および </a:t>
            </a:r>
            <a:r>
              <a:rPr lang="en-US" altLang="ja-JP" sz="1200" dirty="0" smtClean="0">
                <a:solidFill>
                  <a:sysClr val="windowText" lastClr="000000"/>
                </a:solidFill>
                <a:hlinkClick r:id="rId3"/>
              </a:rPr>
              <a:t>https://jenkins.io/doc/book/pipeline/jenkinsfile/</a:t>
            </a:r>
            <a:r>
              <a:rPr lang="ja-JP" altLang="en-US" sz="1200" dirty="0" smtClean="0">
                <a:solidFill>
                  <a:sysClr val="windowText" lastClr="000000"/>
                </a:solidFill>
              </a:rPr>
              <a:t> </a:t>
            </a:r>
            <a:endParaRPr lang="en-US" altLang="ja-JP" sz="1200" dirty="0" smtClean="0">
              <a:solidFill>
                <a:sysClr val="windowText" lastClr="000000"/>
              </a:solidFill>
            </a:endParaRPr>
          </a:p>
          <a:p>
            <a:endParaRPr kumimoji="1" lang="en-US" altLang="ja-JP" sz="1200" dirty="0" smtClean="0">
              <a:solidFill>
                <a:sysClr val="windowText" lastClr="000000"/>
              </a:solidFill>
            </a:endParaRPr>
          </a:p>
        </p:txBody>
      </p:sp>
    </p:spTree>
    <p:extLst>
      <p:ext uri="{BB962C8B-B14F-4D97-AF65-F5344CB8AC3E}">
        <p14:creationId xmlns:p14="http://schemas.microsoft.com/office/powerpoint/2010/main" val="1415574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animEffect transition="in" filter="fade">
                                      <p:cBhvr>
                                        <p:cTn id="33" dur="500"/>
                                        <p:tgtEl>
                                          <p:spTgt spid="3">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
                                            <p:txEl>
                                              <p:pRg st="9" end="9"/>
                                            </p:txEl>
                                          </p:spTgt>
                                        </p:tgtEl>
                                        <p:attrNameLst>
                                          <p:attrName>style.visibility</p:attrName>
                                        </p:attrNameLst>
                                      </p:cBhvr>
                                      <p:to>
                                        <p:strVal val="visible"/>
                                      </p:to>
                                    </p:set>
                                    <p:animEffect transition="in" filter="fade">
                                      <p:cBhvr>
                                        <p:cTn id="38" dur="500"/>
                                        <p:tgtEl>
                                          <p:spTgt spid="3">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
                                            <p:txEl>
                                              <p:pRg st="10" end="10"/>
                                            </p:txEl>
                                          </p:spTgt>
                                        </p:tgtEl>
                                        <p:attrNameLst>
                                          <p:attrName>style.visibility</p:attrName>
                                        </p:attrNameLst>
                                      </p:cBhvr>
                                      <p:to>
                                        <p:strVal val="visible"/>
                                      </p:to>
                                    </p:set>
                                    <p:animEffect transition="in" filter="fade">
                                      <p:cBhvr>
                                        <p:cTn id="41" dur="500"/>
                                        <p:tgtEl>
                                          <p:spTgt spid="3">
                                            <p:txEl>
                                              <p:pRg st="10" end="1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
                                            <p:txEl>
                                              <p:pRg st="11" end="11"/>
                                            </p:txEl>
                                          </p:spTgt>
                                        </p:tgtEl>
                                        <p:attrNameLst>
                                          <p:attrName>style.visibility</p:attrName>
                                        </p:attrNameLst>
                                      </p:cBhvr>
                                      <p:to>
                                        <p:strVal val="visible"/>
                                      </p:to>
                                    </p:set>
                                    <p:animEffect transition="in" filter="fade">
                                      <p:cBhvr>
                                        <p:cTn id="44" dur="500"/>
                                        <p:tgtEl>
                                          <p:spTgt spid="3">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どんど</a:t>
            </a:r>
            <a:r>
              <a:rPr lang="ja-JP" altLang="en-US" dirty="0" smtClean="0"/>
              <a:t>ん書いていきましょう・・・</a:t>
            </a:r>
            <a:endParaRPr kumimoji="1" lang="ja-JP" altLang="en-US" dirty="0"/>
          </a:p>
        </p:txBody>
      </p:sp>
      <p:sp>
        <p:nvSpPr>
          <p:cNvPr id="3" name="コンテンツ プレースホルダー 2"/>
          <p:cNvSpPr>
            <a:spLocks noGrp="1"/>
          </p:cNvSpPr>
          <p:nvPr>
            <p:ph idx="1"/>
          </p:nvPr>
        </p:nvSpPr>
        <p:spPr/>
        <p:txBody>
          <a:bodyPr/>
          <a:lstStyle/>
          <a:p>
            <a:pPr marL="457200" indent="-457200">
              <a:buFont typeface="+mj-ea"/>
              <a:buAutoNum type="circleNumDbPlain"/>
            </a:pPr>
            <a:r>
              <a:rPr lang="en-US" altLang="ja-JP" dirty="0" smtClean="0"/>
              <a:t>node { ... } </a:t>
            </a:r>
          </a:p>
          <a:p>
            <a:pPr marL="457200" indent="-457200">
              <a:buFont typeface="+mj-ea"/>
              <a:buAutoNum type="circleNumDbPlain"/>
            </a:pPr>
            <a:r>
              <a:rPr lang="ja-JP" altLang="en-US" dirty="0" smtClean="0"/>
              <a:t>ブレース括弧の中に：</a:t>
            </a:r>
            <a:endParaRPr lang="en-US" altLang="ja-JP" dirty="0" smtClean="0"/>
          </a:p>
          <a:p>
            <a:pPr marL="800100" lvl="1" indent="-457200">
              <a:buFont typeface="+mj-lt"/>
              <a:buAutoNum type="arabicPeriod"/>
            </a:pPr>
            <a:r>
              <a:rPr kumimoji="1" lang="en-US" altLang="ja-JP" dirty="0" err="1" smtClean="0"/>
              <a:t>def</a:t>
            </a:r>
            <a:r>
              <a:rPr lang="en-US" altLang="ja-JP" dirty="0"/>
              <a:t> </a:t>
            </a:r>
            <a:r>
              <a:rPr lang="en-US" altLang="ja-JP" dirty="0" err="1"/>
              <a:t>msbuildExecutable</a:t>
            </a:r>
            <a:r>
              <a:rPr lang="en-US" altLang="ja-JP" dirty="0"/>
              <a:t> = </a:t>
            </a:r>
            <a:r>
              <a:rPr lang="en-US" altLang="ja-JP" dirty="0" smtClean="0"/>
              <a:t>'/path/to/</a:t>
            </a:r>
            <a:r>
              <a:rPr lang="en-US" altLang="ja-JP" dirty="0" err="1" smtClean="0"/>
              <a:t>msbuild.exe</a:t>
            </a:r>
            <a:r>
              <a:rPr lang="en-US" altLang="ja-JP" dirty="0" smtClean="0"/>
              <a:t>'</a:t>
            </a:r>
          </a:p>
          <a:p>
            <a:pPr marL="800100" lvl="1" indent="-457200">
              <a:buFont typeface="+mj-lt"/>
              <a:buAutoNum type="arabicPeriod"/>
            </a:pPr>
            <a:r>
              <a:rPr kumimoji="1" lang="en-US" altLang="ja-JP" dirty="0" err="1" smtClean="0"/>
              <a:t>def</a:t>
            </a:r>
            <a:r>
              <a:rPr lang="en-US" altLang="ja-JP" dirty="0"/>
              <a:t> </a:t>
            </a:r>
            <a:r>
              <a:rPr lang="en-US" altLang="ja-JP" dirty="0" err="1"/>
              <a:t>nugetExecutable</a:t>
            </a:r>
            <a:r>
              <a:rPr lang="en-US" altLang="ja-JP" dirty="0"/>
              <a:t> = </a:t>
            </a:r>
            <a:r>
              <a:rPr lang="en-US" altLang="ja-JP" dirty="0" smtClean="0"/>
              <a:t>'/path/to/</a:t>
            </a:r>
            <a:r>
              <a:rPr lang="en-US" altLang="ja-JP" dirty="0" err="1" smtClean="0"/>
              <a:t>nuget.exe</a:t>
            </a:r>
            <a:r>
              <a:rPr lang="en-US" altLang="ja-JP" dirty="0" smtClean="0"/>
              <a:t>'</a:t>
            </a:r>
          </a:p>
          <a:p>
            <a:pPr marL="800100" lvl="1" indent="-457200">
              <a:buFont typeface="+mj-lt"/>
              <a:buAutoNum type="arabicPeriod"/>
            </a:pPr>
            <a:r>
              <a:rPr kumimoji="1" lang="en-US" altLang="ja-JP" dirty="0" err="1" smtClean="0"/>
              <a:t>def</a:t>
            </a:r>
            <a:r>
              <a:rPr lang="en-US" altLang="ja-JP" dirty="0"/>
              <a:t> </a:t>
            </a:r>
            <a:r>
              <a:rPr lang="en-US" altLang="ja-JP" dirty="0" smtClean="0"/>
              <a:t>nunit3ConsoleExecutable = '/path/to/nunit3-console.exe'</a:t>
            </a:r>
          </a:p>
          <a:p>
            <a:pPr marL="800100" lvl="1" indent="-457200">
              <a:buFont typeface="+mj-lt"/>
              <a:buAutoNum type="arabicPeriod"/>
            </a:pPr>
            <a:r>
              <a:rPr lang="en-US" altLang="ja-JP" dirty="0" err="1"/>
              <a:t>def</a:t>
            </a:r>
            <a:r>
              <a:rPr lang="en-US" altLang="ja-JP" dirty="0"/>
              <a:t> </a:t>
            </a:r>
            <a:r>
              <a:rPr lang="en-US" altLang="ja-JP" dirty="0" err="1"/>
              <a:t>gitRepositoryUrl</a:t>
            </a:r>
            <a:r>
              <a:rPr lang="en-US" altLang="ja-JP" dirty="0"/>
              <a:t> = </a:t>
            </a:r>
            <a:r>
              <a:rPr lang="en-US" altLang="ja-JP" dirty="0" smtClean="0"/>
              <a:t>'https://</a:t>
            </a:r>
            <a:r>
              <a:rPr lang="en-US" altLang="ja-JP" dirty="0" err="1" smtClean="0"/>
              <a:t>github.com</a:t>
            </a:r>
            <a:r>
              <a:rPr lang="en-US" altLang="ja-JP" dirty="0" smtClean="0"/>
              <a:t>/</a:t>
            </a:r>
            <a:r>
              <a:rPr lang="en-US" altLang="ja-JP" dirty="0" err="1" smtClean="0"/>
              <a:t>exmaple</a:t>
            </a:r>
            <a:r>
              <a:rPr lang="en-US" altLang="ja-JP" dirty="0" smtClean="0"/>
              <a:t>/</a:t>
            </a:r>
            <a:r>
              <a:rPr lang="en-US" altLang="ja-JP" dirty="0" err="1" smtClean="0"/>
              <a:t>example.git</a:t>
            </a:r>
            <a:r>
              <a:rPr lang="en-US" altLang="ja-JP" dirty="0" smtClean="0"/>
              <a:t>'</a:t>
            </a:r>
          </a:p>
          <a:p>
            <a:pPr marL="800100" lvl="1" indent="-457200">
              <a:buFont typeface="+mj-lt"/>
              <a:buAutoNum type="arabicPeriod"/>
            </a:pPr>
            <a:r>
              <a:rPr lang="en-US" altLang="ja-JP" dirty="0" err="1"/>
              <a:t>def</a:t>
            </a:r>
            <a:r>
              <a:rPr lang="en-US" altLang="ja-JP" dirty="0"/>
              <a:t> </a:t>
            </a:r>
            <a:r>
              <a:rPr lang="en-US" altLang="ja-JP" dirty="0" err="1"/>
              <a:t>slnName</a:t>
            </a:r>
            <a:r>
              <a:rPr lang="en-US" altLang="ja-JP" dirty="0"/>
              <a:t> = </a:t>
            </a:r>
            <a:r>
              <a:rPr lang="en-US" altLang="ja-JP" dirty="0" smtClean="0"/>
              <a:t>'</a:t>
            </a:r>
            <a:r>
              <a:rPr lang="en-US" altLang="ja-JP" dirty="0" err="1" smtClean="0"/>
              <a:t>Example.Solution</a:t>
            </a:r>
            <a:r>
              <a:rPr lang="en-US" altLang="ja-JP" dirty="0" smtClean="0"/>
              <a:t>'</a:t>
            </a:r>
          </a:p>
          <a:p>
            <a:pPr marL="800100" lvl="1" indent="-457200">
              <a:buFont typeface="+mj-lt"/>
              <a:buAutoNum type="arabicPeriod"/>
            </a:pPr>
            <a:r>
              <a:rPr kumimoji="1" lang="en-US" altLang="ja-JP" dirty="0" err="1" smtClean="0"/>
              <a:t>def</a:t>
            </a:r>
            <a:r>
              <a:rPr lang="en-US" altLang="ja-JP" dirty="0"/>
              <a:t> </a:t>
            </a:r>
            <a:r>
              <a:rPr lang="en-US" altLang="ja-JP" dirty="0" err="1"/>
              <a:t>testProjName</a:t>
            </a:r>
            <a:r>
              <a:rPr lang="en-US" altLang="ja-JP" dirty="0"/>
              <a:t> = </a:t>
            </a:r>
            <a:r>
              <a:rPr lang="en-US" altLang="ja-JP" dirty="0" smtClean="0"/>
              <a:t>'</a:t>
            </a:r>
            <a:r>
              <a:rPr lang="en-US" altLang="ja-JP" dirty="0" err="1" smtClean="0"/>
              <a:t>Test.Example.Project</a:t>
            </a:r>
            <a:r>
              <a:rPr lang="en-US" altLang="ja-JP" dirty="0" smtClean="0"/>
              <a:t>'</a:t>
            </a:r>
            <a:endParaRPr kumimoji="1" lang="ja-JP" altLang="en-US" dirty="0"/>
          </a:p>
        </p:txBody>
      </p:sp>
    </p:spTree>
    <p:extLst>
      <p:ext uri="{BB962C8B-B14F-4D97-AF65-F5344CB8AC3E}">
        <p14:creationId xmlns:p14="http://schemas.microsoft.com/office/powerpoint/2010/main" val="111676621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Clean/Checkout</a:t>
            </a:r>
            <a:r>
              <a:rPr kumimoji="1" lang="ja-JP" altLang="en-US" dirty="0" smtClean="0"/>
              <a:t>ステップ</a:t>
            </a:r>
            <a:endParaRPr kumimoji="1" lang="ja-JP" altLang="en-US" dirty="0"/>
          </a:p>
        </p:txBody>
      </p:sp>
      <p:sp>
        <p:nvSpPr>
          <p:cNvPr id="3" name="コンテンツ プレースホルダー 2"/>
          <p:cNvSpPr>
            <a:spLocks noGrp="1"/>
          </p:cNvSpPr>
          <p:nvPr>
            <p:ph idx="1"/>
          </p:nvPr>
        </p:nvSpPr>
        <p:spPr/>
        <p:txBody>
          <a:bodyPr/>
          <a:lstStyle/>
          <a:p>
            <a:pPr marL="457200" indent="-457200">
              <a:buFont typeface="+mj-ea"/>
              <a:buAutoNum type="circleNumDbPlain"/>
            </a:pPr>
            <a:r>
              <a:rPr lang="en-US" altLang="ja-JP" dirty="0"/>
              <a:t>stage('Clean') </a:t>
            </a:r>
            <a:r>
              <a:rPr lang="en-US" altLang="ja-JP" dirty="0" smtClean="0"/>
              <a:t>{...}</a:t>
            </a:r>
          </a:p>
          <a:p>
            <a:pPr marL="457200" indent="-457200">
              <a:buFont typeface="+mj-ea"/>
              <a:buAutoNum type="circleNumDbPlain"/>
            </a:pPr>
            <a:r>
              <a:rPr lang="ja-JP" altLang="en-US" dirty="0" smtClean="0"/>
              <a:t>ブレース括弧の中に：</a:t>
            </a:r>
            <a:endParaRPr lang="en-US" altLang="ja-JP" dirty="0" smtClean="0"/>
          </a:p>
          <a:p>
            <a:pPr lvl="1"/>
            <a:r>
              <a:rPr lang="en-US" altLang="ja-JP" dirty="0" err="1"/>
              <a:t>deleteDir</a:t>
            </a:r>
            <a:r>
              <a:rPr lang="en-US" altLang="ja-JP" dirty="0" smtClean="0"/>
              <a:t>() </a:t>
            </a:r>
          </a:p>
          <a:p>
            <a:pPr marL="457200" indent="-457200">
              <a:buFont typeface="+mj-ea"/>
              <a:buAutoNum type="circleNumDbPlain"/>
            </a:pPr>
            <a:r>
              <a:rPr lang="en-US" altLang="ja-JP" dirty="0"/>
              <a:t>stage('Checkout') </a:t>
            </a:r>
            <a:r>
              <a:rPr lang="en-US" altLang="ja-JP" dirty="0" smtClean="0"/>
              <a:t>{...}</a:t>
            </a:r>
          </a:p>
          <a:p>
            <a:pPr marL="457200" indent="-457200">
              <a:buFont typeface="+mj-ea"/>
              <a:buAutoNum type="circleNumDbPlain"/>
            </a:pPr>
            <a:r>
              <a:rPr lang="ja-JP" altLang="en-US" dirty="0" smtClean="0"/>
              <a:t>ブレース括弧の中に：</a:t>
            </a:r>
            <a:endParaRPr lang="en-US" altLang="ja-JP" dirty="0" smtClean="0"/>
          </a:p>
          <a:p>
            <a:pPr lvl="1"/>
            <a:r>
              <a:rPr lang="en-US" altLang="ja-JP" dirty="0" err="1" smtClean="0"/>
              <a:t>git</a:t>
            </a:r>
            <a:r>
              <a:rPr lang="en-US" altLang="ja-JP" dirty="0" smtClean="0"/>
              <a:t> </a:t>
            </a:r>
            <a:r>
              <a:rPr lang="en-US" altLang="ja-JP" dirty="0" err="1" smtClean="0"/>
              <a:t>gitRepositoryUrl</a:t>
            </a:r>
            <a:r>
              <a:rPr lang="en-US" altLang="ja-JP" dirty="0" smtClean="0"/>
              <a:t> //</a:t>
            </a:r>
            <a:r>
              <a:rPr lang="ja-JP" altLang="en-US" dirty="0" smtClean="0"/>
              <a:t>←</a:t>
            </a:r>
            <a:r>
              <a:rPr lang="en-US" altLang="ja-JP" dirty="0" err="1" smtClean="0"/>
              <a:t>gitRepositoryUrl</a:t>
            </a:r>
            <a:r>
              <a:rPr lang="ja-JP" altLang="en-US" dirty="0" smtClean="0"/>
              <a:t>は先程定義した変数</a:t>
            </a:r>
            <a:endParaRPr lang="en-US" altLang="ja-JP" dirty="0" smtClean="0"/>
          </a:p>
          <a:p>
            <a:endParaRPr kumimoji="1" lang="ja-JP" altLang="en-US" dirty="0"/>
          </a:p>
        </p:txBody>
      </p:sp>
    </p:spTree>
    <p:extLst>
      <p:ext uri="{BB962C8B-B14F-4D97-AF65-F5344CB8AC3E}">
        <p14:creationId xmlns:p14="http://schemas.microsoft.com/office/powerpoint/2010/main" val="57224381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Build</a:t>
            </a:r>
            <a:r>
              <a:rPr kumimoji="1" lang="ja-JP" altLang="en-US" dirty="0" smtClean="0"/>
              <a:t>ステップ</a:t>
            </a:r>
            <a:endParaRPr kumimoji="1" lang="ja-JP" altLang="en-US" dirty="0"/>
          </a:p>
        </p:txBody>
      </p:sp>
      <p:sp>
        <p:nvSpPr>
          <p:cNvPr id="3" name="コンテンツ プレースホルダー 2"/>
          <p:cNvSpPr>
            <a:spLocks noGrp="1"/>
          </p:cNvSpPr>
          <p:nvPr>
            <p:ph idx="1"/>
          </p:nvPr>
        </p:nvSpPr>
        <p:spPr/>
        <p:txBody>
          <a:bodyPr/>
          <a:lstStyle/>
          <a:p>
            <a:pPr marL="457200" indent="-457200">
              <a:buFont typeface="+mj-ea"/>
              <a:buAutoNum type="circleNumDbPlain"/>
            </a:pPr>
            <a:r>
              <a:rPr lang="en-US" altLang="ja-JP" dirty="0"/>
              <a:t>stage('Build') </a:t>
            </a:r>
            <a:r>
              <a:rPr lang="en-US" altLang="ja-JP" dirty="0" smtClean="0"/>
              <a:t>{...}</a:t>
            </a:r>
          </a:p>
          <a:p>
            <a:pPr marL="457200" indent="-457200">
              <a:buFont typeface="+mj-ea"/>
              <a:buAutoNum type="circleNumDbPlain"/>
            </a:pPr>
            <a:r>
              <a:rPr lang="ja-JP" altLang="en-US" dirty="0" smtClean="0"/>
              <a:t>ブレース括弧の中に：</a:t>
            </a:r>
            <a:endParaRPr lang="en-US" altLang="ja-JP" dirty="0" smtClean="0"/>
          </a:p>
          <a:p>
            <a:pPr marL="800100" lvl="1" indent="-457200">
              <a:buFont typeface="+mj-lt"/>
              <a:buAutoNum type="arabicPeriod"/>
            </a:pPr>
            <a:r>
              <a:rPr lang="en-US" altLang="ja-JP" dirty="0" err="1"/>
              <a:t>sh</a:t>
            </a:r>
            <a:r>
              <a:rPr lang="en-US" altLang="ja-JP" dirty="0"/>
              <a:t> "\"${</a:t>
            </a:r>
            <a:r>
              <a:rPr lang="en-US" altLang="ja-JP" dirty="0" err="1"/>
              <a:t>nugetExecutable</a:t>
            </a:r>
            <a:r>
              <a:rPr lang="en-US" altLang="ja-JP" dirty="0"/>
              <a:t>}\" restore ${</a:t>
            </a:r>
            <a:r>
              <a:rPr lang="en-US" altLang="ja-JP" dirty="0" err="1"/>
              <a:t>slnName</a:t>
            </a:r>
            <a:r>
              <a:rPr lang="en-US" altLang="ja-JP" dirty="0"/>
              <a:t>}.</a:t>
            </a:r>
            <a:r>
              <a:rPr lang="en-US" altLang="ja-JP" dirty="0" err="1"/>
              <a:t>sln</a:t>
            </a:r>
            <a:r>
              <a:rPr lang="en-US" altLang="ja-JP" dirty="0" smtClean="0"/>
              <a:t>"</a:t>
            </a:r>
          </a:p>
          <a:p>
            <a:pPr marL="800100" lvl="1" indent="-457200">
              <a:buFont typeface="+mj-lt"/>
              <a:buAutoNum type="arabicPeriod"/>
            </a:pPr>
            <a:r>
              <a:rPr lang="en-US" altLang="ja-JP" dirty="0" err="1"/>
              <a:t>sh</a:t>
            </a:r>
            <a:r>
              <a:rPr lang="en-US" altLang="ja-JP" dirty="0"/>
              <a:t> "\"${</a:t>
            </a:r>
            <a:r>
              <a:rPr lang="en-US" altLang="ja-JP" dirty="0" err="1"/>
              <a:t>msbuildExecutable</a:t>
            </a:r>
            <a:r>
              <a:rPr lang="en-US" altLang="ja-JP" dirty="0"/>
              <a:t>}\" ${</a:t>
            </a:r>
            <a:r>
              <a:rPr lang="en-US" altLang="ja-JP" dirty="0" err="1"/>
              <a:t>slnName</a:t>
            </a:r>
            <a:r>
              <a:rPr lang="en-US" altLang="ja-JP" dirty="0"/>
              <a:t>}.</a:t>
            </a:r>
            <a:r>
              <a:rPr lang="en-US" altLang="ja-JP" dirty="0" err="1"/>
              <a:t>sln</a:t>
            </a:r>
            <a:r>
              <a:rPr lang="en-US" altLang="ja-JP" dirty="0"/>
              <a:t> /</a:t>
            </a:r>
            <a:r>
              <a:rPr lang="en-US" altLang="ja-JP" dirty="0" err="1"/>
              <a:t>p:Configuration</a:t>
            </a:r>
            <a:r>
              <a:rPr lang="en-US" altLang="ja-JP" dirty="0"/>
              <a:t>=Debug /</a:t>
            </a:r>
            <a:r>
              <a:rPr lang="en-US" altLang="ja-JP" dirty="0" err="1"/>
              <a:t>p:Platform</a:t>
            </a:r>
            <a:r>
              <a:rPr lang="en-US" altLang="ja-JP" dirty="0"/>
              <a:t>=\"Any CPU</a:t>
            </a:r>
            <a:r>
              <a:rPr lang="en-US" altLang="ja-JP" dirty="0" smtClean="0"/>
              <a:t>\""</a:t>
            </a:r>
          </a:p>
          <a:p>
            <a:pPr marL="457200" indent="-457200">
              <a:buFont typeface="+mj-ea"/>
              <a:buAutoNum type="circleNumDbPlain"/>
            </a:pPr>
            <a:endParaRPr kumimoji="1" lang="ja-JP" altLang="en-US" dirty="0"/>
          </a:p>
        </p:txBody>
      </p:sp>
      <p:sp>
        <p:nvSpPr>
          <p:cNvPr id="4" name="角丸四角形 3"/>
          <p:cNvSpPr/>
          <p:nvPr/>
        </p:nvSpPr>
        <p:spPr>
          <a:xfrm>
            <a:off x="1384853" y="2539240"/>
            <a:ext cx="470451" cy="33648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四角形吹き出し 4"/>
          <p:cNvSpPr/>
          <p:nvPr/>
        </p:nvSpPr>
        <p:spPr>
          <a:xfrm>
            <a:off x="1139687" y="4001294"/>
            <a:ext cx="3260034" cy="1219200"/>
          </a:xfrm>
          <a:prstGeom prst="wedgeRectCallout">
            <a:avLst>
              <a:gd name="adj1" fmla="val -33841"/>
              <a:gd name="adj2" fmla="val -918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UNIX</a:t>
            </a:r>
            <a:r>
              <a:rPr kumimoji="1" lang="ja-JP" altLang="en-US" dirty="0" smtClean="0"/>
              <a:t>系</a:t>
            </a:r>
            <a:r>
              <a:rPr kumimoji="1" lang="en-US" altLang="ja-JP" dirty="0" smtClean="0"/>
              <a:t>OS</a:t>
            </a:r>
            <a:r>
              <a:rPr kumimoji="1" lang="ja-JP" altLang="en-US" dirty="0" smtClean="0"/>
              <a:t>では</a:t>
            </a:r>
            <a:r>
              <a:rPr kumimoji="1" lang="en-US" altLang="ja-JP" dirty="0" err="1" smtClean="0"/>
              <a:t>sh</a:t>
            </a:r>
            <a:r>
              <a:rPr kumimoji="1" lang="ja-JP" altLang="en-US" dirty="0" smtClean="0"/>
              <a:t>、</a:t>
            </a:r>
            <a:r>
              <a:rPr kumimoji="1" lang="en-US" altLang="ja-JP" dirty="0" smtClean="0"/>
              <a:t>Windows OS</a:t>
            </a:r>
            <a:r>
              <a:rPr kumimoji="1" lang="ja-JP" altLang="en-US" dirty="0" smtClean="0"/>
              <a:t>では</a:t>
            </a:r>
            <a:r>
              <a:rPr kumimoji="1" lang="en-US" altLang="ja-JP" dirty="0" smtClean="0"/>
              <a:t>bat</a:t>
            </a:r>
            <a:r>
              <a:rPr kumimoji="1" lang="ja-JP" altLang="en-US" dirty="0" smtClean="0"/>
              <a:t>。以下同様に適宜読み替えてほしい。</a:t>
            </a:r>
            <a:endParaRPr kumimoji="1" lang="ja-JP" altLang="en-US" dirty="0"/>
          </a:p>
        </p:txBody>
      </p:sp>
      <p:sp>
        <p:nvSpPr>
          <p:cNvPr id="6" name="角丸四角形 5"/>
          <p:cNvSpPr/>
          <p:nvPr/>
        </p:nvSpPr>
        <p:spPr>
          <a:xfrm>
            <a:off x="1391481" y="2890422"/>
            <a:ext cx="470451" cy="33648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216828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Test</a:t>
            </a:r>
            <a:r>
              <a:rPr kumimoji="1" lang="ja-JP" altLang="en-US" dirty="0" smtClean="0"/>
              <a:t>ステップ</a:t>
            </a:r>
            <a:endParaRPr kumimoji="1" lang="ja-JP" altLang="en-US" dirty="0"/>
          </a:p>
        </p:txBody>
      </p:sp>
      <p:sp>
        <p:nvSpPr>
          <p:cNvPr id="3" name="コンテンツ プレースホルダー 2"/>
          <p:cNvSpPr>
            <a:spLocks noGrp="1"/>
          </p:cNvSpPr>
          <p:nvPr>
            <p:ph idx="1"/>
          </p:nvPr>
        </p:nvSpPr>
        <p:spPr/>
        <p:txBody>
          <a:bodyPr/>
          <a:lstStyle/>
          <a:p>
            <a:pPr marL="457200" indent="-457200">
              <a:buFont typeface="+mj-ea"/>
              <a:buAutoNum type="circleNumDbPlain"/>
            </a:pPr>
            <a:r>
              <a:rPr lang="en-US" altLang="ja-JP" dirty="0" smtClean="0"/>
              <a:t>stage('Test') { ... }</a:t>
            </a:r>
          </a:p>
          <a:p>
            <a:pPr marL="457200" indent="-457200">
              <a:buFont typeface="+mj-ea"/>
              <a:buAutoNum type="circleNumDbPlain"/>
            </a:pPr>
            <a:r>
              <a:rPr lang="ja-JP" altLang="en-US" dirty="0" smtClean="0"/>
              <a:t>ブレース括弧の中に：</a:t>
            </a:r>
            <a:endParaRPr lang="en-US" altLang="ja-JP" dirty="0" smtClean="0"/>
          </a:p>
          <a:p>
            <a:pPr marL="685800" lvl="1" indent="-342900">
              <a:buFont typeface="+mj-lt"/>
              <a:buAutoNum type="arabicPeriod"/>
            </a:pPr>
            <a:r>
              <a:rPr lang="en-US" altLang="ja-JP" dirty="0" smtClean="0"/>
              <a:t>try { ... } catch(e) { } finally { ... }</a:t>
            </a:r>
          </a:p>
          <a:p>
            <a:pPr marL="685800" lvl="1" indent="-342900">
              <a:buFont typeface="+mj-lt"/>
              <a:buAutoNum type="arabicPeriod"/>
            </a:pPr>
            <a:r>
              <a:rPr kumimoji="1" lang="en-US" altLang="ja-JP" dirty="0" smtClean="0"/>
              <a:t>try</a:t>
            </a:r>
            <a:r>
              <a:rPr kumimoji="1" lang="ja-JP" altLang="en-US" dirty="0" smtClean="0"/>
              <a:t>のブレース括弧の中に</a:t>
            </a:r>
            <a:r>
              <a:rPr lang="en-US" altLang="ja-JP" baseline="30000" dirty="0" smtClean="0"/>
              <a:t>※1</a:t>
            </a:r>
            <a:r>
              <a:rPr kumimoji="1" lang="ja-JP" altLang="en-US" dirty="0" smtClean="0"/>
              <a:t>：</a:t>
            </a:r>
            <a:endParaRPr kumimoji="1" lang="en-US" altLang="ja-JP" dirty="0" smtClean="0"/>
          </a:p>
          <a:p>
            <a:pPr lvl="2"/>
            <a:r>
              <a:rPr lang="en-US" altLang="ja-JP" dirty="0" err="1" smtClean="0"/>
              <a:t>sh</a:t>
            </a:r>
            <a:r>
              <a:rPr lang="en-US" altLang="ja-JP" dirty="0" smtClean="0"/>
              <a:t> "mono \"${nunit3ConsoleExecutable}\" " +</a:t>
            </a:r>
            <a:br>
              <a:rPr lang="en-US" altLang="ja-JP" dirty="0" smtClean="0"/>
            </a:br>
            <a:r>
              <a:rPr lang="en-US" altLang="ja-JP" dirty="0" smtClean="0"/>
              <a:t>                 "${</a:t>
            </a:r>
            <a:r>
              <a:rPr lang="en-US" altLang="ja-JP" dirty="0" err="1" smtClean="0"/>
              <a:t>testProjName</a:t>
            </a:r>
            <a:r>
              <a:rPr lang="en-US" altLang="ja-JP" dirty="0" smtClean="0"/>
              <a:t>}/bin/Debug/${</a:t>
            </a:r>
            <a:r>
              <a:rPr lang="en-US" altLang="ja-JP" dirty="0" err="1" smtClean="0"/>
              <a:t>testProjName</a:t>
            </a:r>
            <a:r>
              <a:rPr lang="en-US" altLang="ja-JP" dirty="0" smtClean="0"/>
              <a:t>}.</a:t>
            </a:r>
            <a:r>
              <a:rPr lang="en-US" altLang="ja-JP" dirty="0" err="1" smtClean="0"/>
              <a:t>dll</a:t>
            </a:r>
            <a:r>
              <a:rPr lang="en-US" altLang="ja-JP" dirty="0" smtClean="0"/>
              <a:t> " +</a:t>
            </a:r>
            <a:br>
              <a:rPr lang="en-US" altLang="ja-JP" dirty="0" smtClean="0"/>
            </a:br>
            <a:r>
              <a:rPr lang="en-US" altLang="ja-JP" dirty="0" smtClean="0"/>
              <a:t>                 '"--result=</a:t>
            </a:r>
            <a:r>
              <a:rPr lang="en-US" altLang="ja-JP" dirty="0" err="1" smtClean="0"/>
              <a:t>TestResult.xml;format</a:t>
            </a:r>
            <a:r>
              <a:rPr lang="en-US" altLang="ja-JP" dirty="0" smtClean="0"/>
              <a:t>=nunit2" '</a:t>
            </a:r>
          </a:p>
          <a:p>
            <a:pPr marL="685800" lvl="1" indent="-342900">
              <a:buFont typeface="+mj-lt"/>
              <a:buAutoNum type="arabicPeriod"/>
            </a:pPr>
            <a:endParaRPr lang="en-US" altLang="ja-JP" dirty="0" smtClean="0"/>
          </a:p>
          <a:p>
            <a:pPr marL="685800" lvl="1" indent="-342900">
              <a:buFont typeface="+mj-lt"/>
              <a:buAutoNum type="arabicPeriod"/>
            </a:pPr>
            <a:endParaRPr lang="en-US" altLang="ja-JP" dirty="0"/>
          </a:p>
          <a:p>
            <a:pPr marL="685800" lvl="1" indent="-342900">
              <a:buFont typeface="+mj-lt"/>
              <a:buAutoNum type="arabicPeriod"/>
            </a:pPr>
            <a:endParaRPr lang="en-US" altLang="ja-JP" dirty="0" smtClean="0"/>
          </a:p>
          <a:p>
            <a:pPr marL="685800" lvl="1" indent="-342900">
              <a:buFont typeface="+mj-lt"/>
              <a:buAutoNum type="arabicPeriod"/>
            </a:pPr>
            <a:r>
              <a:rPr lang="en-US" altLang="ja-JP" dirty="0" smtClean="0"/>
              <a:t>finally</a:t>
            </a:r>
            <a:r>
              <a:rPr lang="ja-JP" altLang="en-US" dirty="0" smtClean="0"/>
              <a:t>のブレース括弧の中に：</a:t>
            </a:r>
            <a:endParaRPr lang="en-US" altLang="ja-JP" dirty="0" smtClean="0"/>
          </a:p>
          <a:p>
            <a:pPr lvl="2"/>
            <a:r>
              <a:rPr lang="en-US" altLang="ja-JP" dirty="0" smtClean="0"/>
              <a:t>step([$class: '</a:t>
            </a:r>
            <a:r>
              <a:rPr lang="en-US" altLang="ja-JP" dirty="0" err="1" smtClean="0"/>
              <a:t>NUnitPublisher</a:t>
            </a:r>
            <a:r>
              <a:rPr lang="en-US" altLang="ja-JP" dirty="0" smtClean="0"/>
              <a:t>', </a:t>
            </a:r>
            <a:r>
              <a:rPr lang="en-US" altLang="ja-JP" dirty="0" err="1" smtClean="0"/>
              <a:t>testResultsPattern</a:t>
            </a:r>
            <a:r>
              <a:rPr lang="en-US" altLang="ja-JP" dirty="0" smtClean="0"/>
              <a:t>: '</a:t>
            </a:r>
            <a:r>
              <a:rPr lang="en-US" altLang="ja-JP" dirty="0" err="1" smtClean="0"/>
              <a:t>TestResult.xml</a:t>
            </a:r>
            <a:r>
              <a:rPr lang="en-US" altLang="ja-JP" dirty="0" smtClean="0"/>
              <a:t>', debug: false, </a:t>
            </a:r>
            <a:r>
              <a:rPr lang="en-US" altLang="ja-JP" dirty="0" err="1" smtClean="0"/>
              <a:t>keepJUnitReports</a:t>
            </a:r>
            <a:r>
              <a:rPr lang="en-US" altLang="ja-JP" dirty="0" smtClean="0"/>
              <a:t>: true, </a:t>
            </a:r>
            <a:r>
              <a:rPr lang="en-US" altLang="ja-JP" dirty="0" err="1" smtClean="0"/>
              <a:t>skipJUnitArchiver:false</a:t>
            </a:r>
            <a:r>
              <a:rPr lang="en-US" altLang="ja-JP" dirty="0" smtClean="0"/>
              <a:t>, </a:t>
            </a:r>
            <a:r>
              <a:rPr lang="en-US" altLang="ja-JP" dirty="0" err="1" smtClean="0"/>
              <a:t>failIfNoResults</a:t>
            </a:r>
            <a:r>
              <a:rPr lang="en-US" altLang="ja-JP" dirty="0" smtClean="0"/>
              <a:t>: true])</a:t>
            </a:r>
          </a:p>
          <a:p>
            <a:pPr marL="800100" lvl="1" indent="-457200">
              <a:buFont typeface="+mj-ea"/>
              <a:buAutoNum type="circleNumDbPlain"/>
            </a:pPr>
            <a:endParaRPr kumimoji="1" lang="ja-JP" altLang="en-US" dirty="0"/>
          </a:p>
        </p:txBody>
      </p:sp>
      <p:sp>
        <p:nvSpPr>
          <p:cNvPr id="4" name="角丸四角形 3"/>
          <p:cNvSpPr/>
          <p:nvPr/>
        </p:nvSpPr>
        <p:spPr>
          <a:xfrm>
            <a:off x="1895063" y="3128961"/>
            <a:ext cx="470451" cy="336482"/>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四角形吹き出し 4"/>
          <p:cNvSpPr/>
          <p:nvPr/>
        </p:nvSpPr>
        <p:spPr>
          <a:xfrm>
            <a:off x="1311966" y="3951062"/>
            <a:ext cx="3260034" cy="580094"/>
          </a:xfrm>
          <a:prstGeom prst="wedgeRectCallout">
            <a:avLst>
              <a:gd name="adj1" fmla="val -21239"/>
              <a:gd name="adj2" fmla="val -9462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Windows OS</a:t>
            </a:r>
            <a:r>
              <a:rPr kumimoji="1" lang="ja-JP" altLang="en-US" dirty="0" smtClean="0"/>
              <a:t>では不要。</a:t>
            </a:r>
            <a:endParaRPr kumimoji="1" lang="ja-JP" altLang="en-US" dirty="0"/>
          </a:p>
        </p:txBody>
      </p:sp>
      <p:sp>
        <p:nvSpPr>
          <p:cNvPr id="6" name="正方形/長方形 5"/>
          <p:cNvSpPr/>
          <p:nvPr/>
        </p:nvSpPr>
        <p:spPr>
          <a:xfrm>
            <a:off x="628650" y="6176963"/>
            <a:ext cx="7886700" cy="681037"/>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1200" dirty="0" smtClean="0">
                <a:solidFill>
                  <a:sysClr val="windowText" lastClr="000000"/>
                </a:solidFill>
              </a:rPr>
              <a:t>※1</a:t>
            </a:r>
            <a:r>
              <a:rPr kumimoji="1" lang="ja-JP" altLang="en-US" sz="1200" dirty="0" smtClean="0">
                <a:solidFill>
                  <a:sysClr val="windowText" lastClr="000000"/>
                </a:solidFill>
              </a:rPr>
              <a:t>　</a:t>
            </a:r>
            <a:r>
              <a:rPr kumimoji="1" lang="en-US" altLang="ja-JP" sz="1200" dirty="0" err="1" smtClean="0">
                <a:solidFill>
                  <a:sysClr val="windowText" lastClr="000000"/>
                </a:solidFill>
              </a:rPr>
              <a:t>NUnit</a:t>
            </a:r>
            <a:r>
              <a:rPr kumimoji="1" lang="ja-JP" altLang="en-US" sz="1200" dirty="0" smtClean="0">
                <a:solidFill>
                  <a:sysClr val="windowText" lastClr="000000"/>
                </a:solidFill>
              </a:rPr>
              <a:t>プラグインは「</a:t>
            </a:r>
            <a:r>
              <a:rPr kumimoji="1" lang="en-US" altLang="ja-JP" sz="1200" dirty="0" err="1" smtClean="0">
                <a:solidFill>
                  <a:sysClr val="windowText" lastClr="000000"/>
                </a:solidFill>
              </a:rPr>
              <a:t>NUnit</a:t>
            </a:r>
            <a:r>
              <a:rPr kumimoji="1" lang="ja-JP" altLang="en-US" sz="1200" dirty="0" smtClean="0">
                <a:solidFill>
                  <a:sysClr val="windowText" lastClr="000000"/>
                </a:solidFill>
              </a:rPr>
              <a:t>テストを実行するためのプラグイン」ではなく「</a:t>
            </a:r>
            <a:r>
              <a:rPr kumimoji="1" lang="en-US" altLang="ja-JP" sz="1200" dirty="0" err="1" smtClean="0">
                <a:solidFill>
                  <a:sysClr val="windowText" lastClr="000000"/>
                </a:solidFill>
              </a:rPr>
              <a:t>NUnit</a:t>
            </a:r>
            <a:r>
              <a:rPr kumimoji="1" lang="ja-JP" altLang="en-US" sz="1200" dirty="0" smtClean="0">
                <a:solidFill>
                  <a:sysClr val="windowText" lastClr="000000"/>
                </a:solidFill>
              </a:rPr>
              <a:t>テストコンソールが出力したレポートの</a:t>
            </a:r>
            <a:r>
              <a:rPr kumimoji="1" lang="en-US" altLang="ja-JP" sz="1200" dirty="0" smtClean="0">
                <a:solidFill>
                  <a:sysClr val="windowText" lastClr="000000"/>
                </a:solidFill>
              </a:rPr>
              <a:t>XML</a:t>
            </a:r>
            <a:r>
              <a:rPr kumimoji="1" lang="ja-JP" altLang="en-US" sz="1200" dirty="0" smtClean="0">
                <a:solidFill>
                  <a:sysClr val="windowText" lastClr="000000"/>
                </a:solidFill>
              </a:rPr>
              <a:t>を</a:t>
            </a:r>
            <a:r>
              <a:rPr kumimoji="1" lang="en-US" altLang="ja-JP" sz="1200" dirty="0" smtClean="0">
                <a:solidFill>
                  <a:sysClr val="windowText" lastClr="000000"/>
                </a:solidFill>
              </a:rPr>
              <a:t>JUnit</a:t>
            </a:r>
            <a:r>
              <a:rPr kumimoji="1" lang="ja-JP" altLang="en-US" sz="1200" dirty="0" smtClean="0">
                <a:solidFill>
                  <a:sysClr val="windowText" lastClr="000000"/>
                </a:solidFill>
              </a:rPr>
              <a:t>の同様の</a:t>
            </a:r>
            <a:r>
              <a:rPr kumimoji="1" lang="en-US" altLang="ja-JP" sz="1200" dirty="0" smtClean="0">
                <a:solidFill>
                  <a:sysClr val="windowText" lastClr="000000"/>
                </a:solidFill>
              </a:rPr>
              <a:t>XML</a:t>
            </a:r>
            <a:r>
              <a:rPr kumimoji="1" lang="ja-JP" altLang="en-US" sz="1200" dirty="0" smtClean="0">
                <a:solidFill>
                  <a:sysClr val="windowText" lastClr="000000"/>
                </a:solidFill>
              </a:rPr>
              <a:t>の形式に変換して、その結果を</a:t>
            </a:r>
            <a:r>
              <a:rPr kumimoji="1" lang="en-US" altLang="ja-JP" sz="1200" dirty="0" smtClean="0">
                <a:solidFill>
                  <a:sysClr val="windowText" lastClr="000000"/>
                </a:solidFill>
              </a:rPr>
              <a:t>Jenkins</a:t>
            </a:r>
            <a:r>
              <a:rPr kumimoji="1" lang="ja-JP" altLang="en-US" sz="1200" dirty="0" smtClean="0">
                <a:solidFill>
                  <a:sysClr val="windowText" lastClr="000000"/>
                </a:solidFill>
              </a:rPr>
              <a:t>に渡す（発行する）ためのプラグイン」なのだそうである。違和感のある挙動だがそういうことなのだからしかたない。。</a:t>
            </a:r>
            <a:endParaRPr kumimoji="1" lang="en-US" altLang="ja-JP" sz="1200" dirty="0" smtClean="0">
              <a:solidFill>
                <a:sysClr val="windowText" lastClr="000000"/>
              </a:solidFill>
            </a:endParaRPr>
          </a:p>
        </p:txBody>
      </p:sp>
    </p:spTree>
    <p:extLst>
      <p:ext uri="{BB962C8B-B14F-4D97-AF65-F5344CB8AC3E}">
        <p14:creationId xmlns:p14="http://schemas.microsoft.com/office/powerpoint/2010/main" val="403382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lang="ja-JP" altLang="en-US" dirty="0" smtClean="0"/>
              <a:t>テストするタイミング</a:t>
            </a:r>
            <a:endParaRPr kumimoji="1" lang="ja-JP" altLang="en-US" dirty="0"/>
          </a:p>
        </p:txBody>
      </p:sp>
      <p:sp>
        <p:nvSpPr>
          <p:cNvPr id="7" name="テキスト プレースホルダー 6"/>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49084453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スクリプトの完成図①</a:t>
            </a:r>
            <a:endParaRPr kumimoji="1" lang="ja-JP" altLang="en-US" dirty="0"/>
          </a:p>
        </p:txBody>
      </p:sp>
      <p:pic>
        <p:nvPicPr>
          <p:cNvPr id="8" name="コンテンツ プレースホルダー 7"/>
          <p:cNvPicPr>
            <a:picLocks noGrp="1" noChangeAspect="1"/>
          </p:cNvPicPr>
          <p:nvPr>
            <p:ph idx="1"/>
          </p:nvPr>
        </p:nvPicPr>
        <p:blipFill>
          <a:blip r:embed="rId2"/>
          <a:stretch>
            <a:fillRect/>
          </a:stretch>
        </p:blipFill>
        <p:spPr>
          <a:xfrm>
            <a:off x="628650" y="2655094"/>
            <a:ext cx="7886700" cy="2692400"/>
          </a:xfrm>
          <a:prstGeom prst="rect">
            <a:avLst/>
          </a:prstGeom>
        </p:spPr>
      </p:pic>
    </p:spTree>
    <p:extLst>
      <p:ext uri="{BB962C8B-B14F-4D97-AF65-F5344CB8AC3E}">
        <p14:creationId xmlns:p14="http://schemas.microsoft.com/office/powerpoint/2010/main" val="89073019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スクリプトの</a:t>
            </a:r>
            <a:r>
              <a:rPr lang="ja-JP" altLang="en-US" dirty="0" smtClean="0"/>
              <a:t>完成図②</a:t>
            </a:r>
            <a:endParaRPr kumimoji="1" lang="ja-JP" altLang="en-US" dirty="0"/>
          </a:p>
        </p:txBody>
      </p:sp>
      <p:pic>
        <p:nvPicPr>
          <p:cNvPr id="10" name="図 9"/>
          <p:cNvPicPr>
            <a:picLocks noChangeAspect="1"/>
          </p:cNvPicPr>
          <p:nvPr/>
        </p:nvPicPr>
        <p:blipFill>
          <a:blip r:embed="rId2"/>
          <a:stretch>
            <a:fillRect/>
          </a:stretch>
        </p:blipFill>
        <p:spPr>
          <a:xfrm>
            <a:off x="628650" y="1803400"/>
            <a:ext cx="7886700" cy="3251200"/>
          </a:xfrm>
          <a:prstGeom prst="rect">
            <a:avLst/>
          </a:prstGeom>
        </p:spPr>
      </p:pic>
    </p:spTree>
    <p:extLst>
      <p:ext uri="{BB962C8B-B14F-4D97-AF65-F5344CB8AC3E}">
        <p14:creationId xmlns:p14="http://schemas.microsoft.com/office/powerpoint/2010/main" val="189715799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コンテンツ プレースホルダー 12"/>
          <p:cNvPicPr>
            <a:picLocks noGrp="1" noChangeAspect="1"/>
          </p:cNvPicPr>
          <p:nvPr>
            <p:ph idx="1"/>
          </p:nvPr>
        </p:nvPicPr>
        <p:blipFill>
          <a:blip r:embed="rId2"/>
          <a:stretch>
            <a:fillRect/>
          </a:stretch>
        </p:blipFill>
        <p:spPr>
          <a:xfrm>
            <a:off x="1536700" y="1829594"/>
            <a:ext cx="6070600" cy="4343400"/>
          </a:xfrm>
          <a:prstGeom prst="rect">
            <a:avLst/>
          </a:prstGeom>
        </p:spPr>
      </p:pic>
      <p:sp>
        <p:nvSpPr>
          <p:cNvPr id="2" name="タイトル 1"/>
          <p:cNvSpPr>
            <a:spLocks noGrp="1"/>
          </p:cNvSpPr>
          <p:nvPr>
            <p:ph type="title"/>
          </p:nvPr>
        </p:nvSpPr>
        <p:spPr/>
        <p:txBody>
          <a:bodyPr/>
          <a:lstStyle/>
          <a:p>
            <a:r>
              <a:rPr kumimoji="1" lang="ja-JP" altLang="en-US" dirty="0" smtClean="0"/>
              <a:t>ビルド実行と結果確認</a:t>
            </a:r>
            <a:endParaRPr kumimoji="1" lang="ja-JP" altLang="en-US" dirty="0"/>
          </a:p>
        </p:txBody>
      </p:sp>
      <p:sp>
        <p:nvSpPr>
          <p:cNvPr id="5" name="角丸四角形 4"/>
          <p:cNvSpPr/>
          <p:nvPr/>
        </p:nvSpPr>
        <p:spPr>
          <a:xfrm>
            <a:off x="1895063" y="3193773"/>
            <a:ext cx="583094" cy="271669"/>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四角形吹き出し 5"/>
          <p:cNvSpPr/>
          <p:nvPr/>
        </p:nvSpPr>
        <p:spPr>
          <a:xfrm>
            <a:off x="628650" y="3845044"/>
            <a:ext cx="3260034" cy="580094"/>
          </a:xfrm>
          <a:prstGeom prst="wedgeRectCallout">
            <a:avLst>
              <a:gd name="adj1" fmla="val -11076"/>
              <a:gd name="adj2" fmla="val -923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mtClean="0"/>
              <a:t>クリックしてビルド実行</a:t>
            </a:r>
            <a:endParaRPr kumimoji="1" lang="ja-JP" altLang="en-US" dirty="0"/>
          </a:p>
        </p:txBody>
      </p:sp>
      <p:sp>
        <p:nvSpPr>
          <p:cNvPr id="7" name="四角形吹き出し 6"/>
          <p:cNvSpPr/>
          <p:nvPr/>
        </p:nvSpPr>
        <p:spPr>
          <a:xfrm>
            <a:off x="3206198" y="5923722"/>
            <a:ext cx="4268028" cy="710106"/>
          </a:xfrm>
          <a:prstGeom prst="wedgeRectCallout">
            <a:avLst>
              <a:gd name="adj1" fmla="val -11076"/>
              <a:gd name="adj2" fmla="val -923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Pipeline</a:t>
            </a:r>
            <a:r>
              <a:rPr kumimoji="1" lang="ja-JP" altLang="en-US" dirty="0" smtClean="0"/>
              <a:t>を構成する</a:t>
            </a:r>
            <a:r>
              <a:rPr kumimoji="1" lang="en-US" altLang="ja-JP" dirty="0" smtClean="0"/>
              <a:t>Stage</a:t>
            </a:r>
            <a:r>
              <a:rPr kumimoji="1" lang="ja-JP" altLang="en-US" dirty="0" smtClean="0"/>
              <a:t>ごとに、実行結果と所要時間が履歴表示される。</a:t>
            </a:r>
            <a:endParaRPr kumimoji="1" lang="ja-JP" altLang="en-US" dirty="0"/>
          </a:p>
        </p:txBody>
      </p:sp>
      <p:sp>
        <p:nvSpPr>
          <p:cNvPr id="8" name="四角形吹き出し 7"/>
          <p:cNvSpPr/>
          <p:nvPr/>
        </p:nvSpPr>
        <p:spPr>
          <a:xfrm>
            <a:off x="4571999" y="2057760"/>
            <a:ext cx="4268028" cy="710106"/>
          </a:xfrm>
          <a:prstGeom prst="wedgeRectCallout">
            <a:avLst>
              <a:gd name="adj1" fmla="val -32811"/>
              <a:gd name="adj2" fmla="val 9801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テスト結果の履歴（推移グラフ）が表示される。</a:t>
            </a:r>
            <a:endParaRPr kumimoji="1" lang="ja-JP" altLang="en-US" dirty="0"/>
          </a:p>
        </p:txBody>
      </p:sp>
    </p:spTree>
    <p:extLst>
      <p:ext uri="{BB962C8B-B14F-4D97-AF65-F5344CB8AC3E}">
        <p14:creationId xmlns:p14="http://schemas.microsoft.com/office/powerpoint/2010/main" val="9572053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紹介できなかったこと</a:t>
            </a:r>
            <a:endParaRPr kumimoji="1" lang="ja-JP" altLang="en-US" dirty="0"/>
          </a:p>
        </p:txBody>
      </p:sp>
      <p:sp>
        <p:nvSpPr>
          <p:cNvPr id="3" name="コンテンツ プレースホルダー 2"/>
          <p:cNvSpPr>
            <a:spLocks noGrp="1"/>
          </p:cNvSpPr>
          <p:nvPr>
            <p:ph idx="1"/>
          </p:nvPr>
        </p:nvSpPr>
        <p:spPr/>
        <p:txBody>
          <a:bodyPr/>
          <a:lstStyle/>
          <a:p>
            <a:r>
              <a:rPr lang="en-US" altLang="ja-JP" dirty="0" smtClean="0"/>
              <a:t>ST</a:t>
            </a:r>
            <a:r>
              <a:rPr lang="ja-JP" altLang="en-US" dirty="0"/>
              <a:t>や</a:t>
            </a:r>
            <a:r>
              <a:rPr lang="ja-JP" altLang="en-US" dirty="0" smtClean="0"/>
              <a:t>パフォーマンステスト</a:t>
            </a:r>
            <a:endParaRPr lang="en-US" altLang="ja-JP" dirty="0" smtClean="0"/>
          </a:p>
          <a:p>
            <a:r>
              <a:rPr lang="ja-JP" altLang="en-US" dirty="0" smtClean="0"/>
              <a:t>デプロイ</a:t>
            </a:r>
            <a:endParaRPr lang="en-US" altLang="ja-JP" dirty="0" smtClean="0"/>
          </a:p>
          <a:p>
            <a:r>
              <a:rPr lang="ja-JP" altLang="en-US" dirty="0" smtClean="0"/>
              <a:t>コミット</a:t>
            </a:r>
            <a:r>
              <a:rPr lang="ja-JP" altLang="en-US" dirty="0"/>
              <a:t>をトリガーとする</a:t>
            </a:r>
            <a:r>
              <a:rPr lang="ja-JP" altLang="en-US" dirty="0" smtClean="0"/>
              <a:t>テスト</a:t>
            </a:r>
            <a:endParaRPr lang="en-US" altLang="ja-JP" dirty="0" smtClean="0"/>
          </a:p>
          <a:p>
            <a:r>
              <a:rPr lang="ja-JP" altLang="en-US" dirty="0" smtClean="0"/>
              <a:t>定期的</a:t>
            </a:r>
            <a:r>
              <a:rPr lang="ja-JP" altLang="en-US" dirty="0"/>
              <a:t>な</a:t>
            </a:r>
            <a:r>
              <a:rPr lang="ja-JP" altLang="en-US" dirty="0" smtClean="0"/>
              <a:t>テスト</a:t>
            </a:r>
            <a:endParaRPr lang="en-US" altLang="ja-JP" dirty="0" smtClean="0"/>
          </a:p>
          <a:p>
            <a:r>
              <a:rPr lang="ja-JP" altLang="en-US" dirty="0" smtClean="0"/>
              <a:t>メール通知</a:t>
            </a:r>
            <a:endParaRPr lang="en-US" altLang="ja-JP" dirty="0" smtClean="0"/>
          </a:p>
          <a:p>
            <a:r>
              <a:rPr lang="ja-JP" altLang="en-US" dirty="0" smtClean="0"/>
              <a:t>ツール</a:t>
            </a:r>
            <a:r>
              <a:rPr lang="ja-JP" altLang="en-US" dirty="0"/>
              <a:t>やツールのパラメータに関する</a:t>
            </a:r>
            <a:r>
              <a:rPr lang="ja-JP" altLang="en-US" dirty="0" smtClean="0"/>
              <a:t>パラメータ化</a:t>
            </a:r>
            <a:endParaRPr lang="en-US" altLang="ja-JP" dirty="0" smtClean="0"/>
          </a:p>
          <a:p>
            <a:r>
              <a:rPr lang="ja-JP" altLang="en-US" dirty="0" smtClean="0"/>
              <a:t>複数ノードで構成されるパイプライン</a:t>
            </a:r>
            <a:endParaRPr lang="en-US" altLang="ja-JP" dirty="0" smtClean="0"/>
          </a:p>
          <a:p>
            <a:r>
              <a:rPr lang="ja-JP" altLang="en-US" dirty="0" smtClean="0"/>
              <a:t>条件分岐や並列実行を伴うパイプライン</a:t>
            </a:r>
            <a:endParaRPr lang="en-US" altLang="ja-JP" dirty="0" smtClean="0"/>
          </a:p>
          <a:p>
            <a:r>
              <a:rPr kumimoji="1" lang="ja-JP" altLang="en-US" dirty="0" smtClean="0"/>
              <a:t>などなど</a:t>
            </a:r>
            <a:endParaRPr kumimoji="1" lang="ja-JP" altLang="en-US" dirty="0"/>
          </a:p>
        </p:txBody>
      </p:sp>
    </p:spTree>
    <p:extLst>
      <p:ext uri="{BB962C8B-B14F-4D97-AF65-F5344CB8AC3E}">
        <p14:creationId xmlns:p14="http://schemas.microsoft.com/office/powerpoint/2010/main" val="36813170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lang="ja-JP" altLang="en-US" dirty="0" smtClean="0"/>
              <a:t>さいごに</a:t>
            </a:r>
            <a:endParaRPr kumimoji="1" lang="ja-JP" altLang="en-US" dirty="0"/>
          </a:p>
        </p:txBody>
      </p:sp>
      <p:sp>
        <p:nvSpPr>
          <p:cNvPr id="5" name="テキスト プレースホルダー 4"/>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7041167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さいごに</a:t>
            </a:r>
            <a:endParaRPr kumimoji="1" lang="ja-JP" altLang="en-US" dirty="0"/>
          </a:p>
        </p:txBody>
      </p:sp>
      <p:sp>
        <p:nvSpPr>
          <p:cNvPr id="5" name="コンテンツ プレースホルダー 4"/>
          <p:cNvSpPr>
            <a:spLocks noGrp="1"/>
          </p:cNvSpPr>
          <p:nvPr>
            <p:ph idx="1"/>
          </p:nvPr>
        </p:nvSpPr>
        <p:spPr/>
        <p:txBody>
          <a:bodyPr>
            <a:normAutofit lnSpcReduction="10000"/>
          </a:bodyPr>
          <a:lstStyle/>
          <a:p>
            <a:r>
              <a:rPr kumimoji="1" lang="ja-JP" altLang="en-US" dirty="0" smtClean="0"/>
              <a:t>実は</a:t>
            </a:r>
            <a:r>
              <a:rPr lang="en-US" altLang="ja-JP" dirty="0" smtClean="0"/>
              <a:t>B___</a:t>
            </a:r>
            <a:r>
              <a:rPr lang="ja-JP" altLang="en-US" dirty="0" smtClean="0"/>
              <a:t>の過去の環境構築手順には</a:t>
            </a:r>
            <a:r>
              <a:rPr lang="en-US" altLang="ja-JP" dirty="0" err="1" smtClean="0"/>
              <a:t>NUnit</a:t>
            </a:r>
            <a:r>
              <a:rPr lang="ja-JP" altLang="en-US" dirty="0" smtClean="0"/>
              <a:t>のインストール手順が含まれていた。</a:t>
            </a:r>
            <a:endParaRPr lang="en-US" altLang="ja-JP" dirty="0" smtClean="0"/>
          </a:p>
          <a:p>
            <a:r>
              <a:rPr kumimoji="1" lang="ja-JP" altLang="en-US" dirty="0" smtClean="0"/>
              <a:t>しかしソリューション構成やモジュール実装の具合を見れば、</a:t>
            </a:r>
            <a:r>
              <a:rPr kumimoji="1" lang="en-US" altLang="ja-JP" dirty="0" smtClean="0"/>
              <a:t>AC</a:t>
            </a:r>
            <a:r>
              <a:rPr kumimoji="1" lang="ja-JP" altLang="en-US" dirty="0" smtClean="0"/>
              <a:t>社自身実際には使用できていなかったらしい。</a:t>
            </a:r>
            <a:endParaRPr kumimoji="1" lang="en-US" altLang="ja-JP" dirty="0" smtClean="0"/>
          </a:p>
          <a:p>
            <a:r>
              <a:rPr lang="ja-JP" altLang="en-US" dirty="0" smtClean="0"/>
              <a:t>以来、「なんちゃって</a:t>
            </a:r>
            <a:r>
              <a:rPr lang="en-US" altLang="ja-JP" dirty="0" smtClean="0"/>
              <a:t>UT</a:t>
            </a:r>
            <a:r>
              <a:rPr lang="ja-JP" altLang="en-US" dirty="0" smtClean="0"/>
              <a:t>」（＝いきなり</a:t>
            </a:r>
            <a:r>
              <a:rPr lang="en-US" altLang="ja-JP" dirty="0" smtClean="0"/>
              <a:t>IT</a:t>
            </a:r>
            <a:r>
              <a:rPr lang="ja-JP" altLang="en-US" dirty="0" smtClean="0"/>
              <a:t>）をみんなで漫然とこなしてきた。</a:t>
            </a:r>
            <a:endParaRPr lang="en-US" altLang="ja-JP" dirty="0" smtClean="0"/>
          </a:p>
          <a:p>
            <a:r>
              <a:rPr lang="ja-JP" altLang="en-US" dirty="0" smtClean="0"/>
              <a:t>それで「得られた」ものは？</a:t>
            </a:r>
            <a:endParaRPr lang="en-US" altLang="ja-JP" dirty="0" smtClean="0"/>
          </a:p>
          <a:p>
            <a:pPr lvl="1"/>
            <a:r>
              <a:rPr lang="ja-JP" altLang="en-US" dirty="0" smtClean="0"/>
              <a:t>テストケースを人手で実行しエビデンス作成するための工数の無駄</a:t>
            </a:r>
            <a:endParaRPr lang="en-US" altLang="ja-JP" dirty="0" smtClean="0"/>
          </a:p>
          <a:p>
            <a:pPr lvl="1"/>
            <a:r>
              <a:rPr lang="ja-JP" altLang="en-US" dirty="0" smtClean="0"/>
              <a:t>改修のたび</a:t>
            </a:r>
            <a:r>
              <a:rPr lang="en-US" altLang="ja-JP" dirty="0" smtClean="0"/>
              <a:t>UT</a:t>
            </a:r>
            <a:r>
              <a:rPr lang="ja-JP" altLang="en-US" dirty="0" smtClean="0"/>
              <a:t>仕様書を事実上いちから再作成する工数の無駄（仮に流用しても前任者が何をやったのかさっぱりわからない）</a:t>
            </a:r>
            <a:endParaRPr lang="en-US" altLang="ja-JP" dirty="0" smtClean="0"/>
          </a:p>
          <a:p>
            <a:pPr lvl="1"/>
            <a:r>
              <a:rPr lang="ja-JP" altLang="en-US" dirty="0" smtClean="0"/>
              <a:t>人手で確認できる粒度にするためのテスト密度の抑制（品質ダウン）</a:t>
            </a:r>
            <a:endParaRPr lang="en-US" altLang="ja-JP" dirty="0"/>
          </a:p>
          <a:p>
            <a:pPr lvl="1"/>
            <a:r>
              <a:rPr lang="ja-JP" altLang="en-US" dirty="0" smtClean="0"/>
              <a:t>なによりも「ようするに誰も本当の</a:t>
            </a:r>
            <a:r>
              <a:rPr lang="en-US" altLang="ja-JP" dirty="0" smtClean="0"/>
              <a:t>UT</a:t>
            </a:r>
            <a:r>
              <a:rPr lang="ja-JP" altLang="en-US" dirty="0" smtClean="0"/>
              <a:t>はやっていない」という事実</a:t>
            </a:r>
            <a:endParaRPr lang="en-US" altLang="ja-JP" dirty="0" smtClean="0"/>
          </a:p>
          <a:p>
            <a:pPr lvl="1"/>
            <a:r>
              <a:rPr lang="ja-JP" altLang="en-US" dirty="0" smtClean="0"/>
              <a:t>調査しようにもさっぱり読み解けないスパゲティコード</a:t>
            </a:r>
            <a:endParaRPr lang="en-US" altLang="ja-JP" dirty="0" smtClean="0"/>
          </a:p>
          <a:p>
            <a:pPr lvl="1"/>
            <a:r>
              <a:rPr lang="ja-JP" altLang="en-US" dirty="0" smtClean="0"/>
              <a:t>怖くて手を付けられないブラックボックス</a:t>
            </a:r>
            <a:endParaRPr lang="en-US" altLang="ja-JP" dirty="0" smtClean="0"/>
          </a:p>
          <a:p>
            <a:pPr lvl="1"/>
            <a:r>
              <a:rPr kumimoji="1" lang="ja-JP" altLang="en-US" dirty="0" smtClean="0"/>
              <a:t>などなど（なかなか大した生産性ではありませんか？）</a:t>
            </a:r>
            <a:endParaRPr kumimoji="1" lang="en-US" altLang="ja-JP" dirty="0" smtClean="0"/>
          </a:p>
          <a:p>
            <a:endParaRPr kumimoji="1" lang="ja-JP" altLang="en-US" dirty="0"/>
          </a:p>
        </p:txBody>
      </p:sp>
    </p:spTree>
    <p:extLst>
      <p:ext uri="{BB962C8B-B14F-4D97-AF65-F5344CB8AC3E}">
        <p14:creationId xmlns:p14="http://schemas.microsoft.com/office/powerpoint/2010/main" val="182686947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a:t>さいごに</a:t>
            </a:r>
            <a:endParaRPr kumimoji="1" lang="ja-JP" altLang="en-US" dirty="0"/>
          </a:p>
        </p:txBody>
      </p:sp>
      <p:sp>
        <p:nvSpPr>
          <p:cNvPr id="3" name="コンテンツ プレースホルダー 2"/>
          <p:cNvSpPr>
            <a:spLocks noGrp="1"/>
          </p:cNvSpPr>
          <p:nvPr>
            <p:ph idx="1"/>
          </p:nvPr>
        </p:nvSpPr>
        <p:spPr/>
        <p:txBody>
          <a:bodyPr/>
          <a:lstStyle/>
          <a:p>
            <a:r>
              <a:rPr lang="ja-JP" altLang="en-US" dirty="0"/>
              <a:t>当面</a:t>
            </a:r>
            <a:r>
              <a:rPr lang="ja-JP" altLang="en-US" dirty="0" smtClean="0"/>
              <a:t>は・・・</a:t>
            </a:r>
            <a:r>
              <a:rPr lang="en-US" altLang="ja-JP" dirty="0" smtClean="0"/>
              <a:t>/</a:t>
            </a:r>
            <a:r>
              <a:rPr lang="ja-JP" altLang="en-US" dirty="0" smtClean="0"/>
              <a:t>個人のレベルでは</a:t>
            </a:r>
            <a:endParaRPr lang="en-US" altLang="ja-JP" dirty="0" smtClean="0"/>
          </a:p>
          <a:p>
            <a:pPr lvl="1"/>
            <a:r>
              <a:rPr lang="en-US" altLang="ja-JP" dirty="0" smtClean="0"/>
              <a:t>UT</a:t>
            </a:r>
            <a:r>
              <a:rPr lang="ja-JP" altLang="en-US" dirty="0" smtClean="0"/>
              <a:t>を通じたコーディングスキル</a:t>
            </a:r>
            <a:r>
              <a:rPr lang="en-US" altLang="ja-JP" dirty="0" smtClean="0"/>
              <a:t>UP</a:t>
            </a:r>
          </a:p>
          <a:p>
            <a:pPr lvl="1"/>
            <a:r>
              <a:rPr lang="ja-JP" altLang="en-US" dirty="0"/>
              <a:t>個人的</a:t>
            </a:r>
            <a:r>
              <a:rPr lang="ja-JP" altLang="en-US" dirty="0" smtClean="0"/>
              <a:t>なテストスキル</a:t>
            </a:r>
            <a:r>
              <a:rPr lang="en-US" altLang="ja-JP" dirty="0" smtClean="0"/>
              <a:t>UP</a:t>
            </a:r>
          </a:p>
          <a:p>
            <a:pPr lvl="1"/>
            <a:r>
              <a:rPr lang="ja-JP" altLang="en-US" dirty="0"/>
              <a:t>　</a:t>
            </a:r>
            <a:r>
              <a:rPr lang="ja-JP" altLang="en-US" dirty="0" smtClean="0"/>
              <a:t>　</a:t>
            </a:r>
            <a:r>
              <a:rPr lang="en-US" altLang="ja-JP" dirty="0" smtClean="0"/>
              <a:t>〃</a:t>
            </a:r>
            <a:r>
              <a:rPr lang="ja-JP" altLang="en-US" dirty="0" smtClean="0"/>
              <a:t>　　製造コード品質</a:t>
            </a:r>
            <a:r>
              <a:rPr lang="en-US" altLang="ja-JP" dirty="0" smtClean="0"/>
              <a:t>UP</a:t>
            </a:r>
          </a:p>
          <a:p>
            <a:endParaRPr kumimoji="1" lang="en-US" altLang="ja-JP" dirty="0"/>
          </a:p>
          <a:p>
            <a:r>
              <a:rPr lang="ja-JP" altLang="en-US" dirty="0" smtClean="0"/>
              <a:t>将来的には・・・</a:t>
            </a:r>
            <a:endParaRPr lang="en-US" altLang="ja-JP" dirty="0" smtClean="0"/>
          </a:p>
          <a:p>
            <a:pPr lvl="1"/>
            <a:r>
              <a:rPr lang="ja-JP" altLang="en-US" dirty="0"/>
              <a:t>改修</a:t>
            </a:r>
            <a:r>
              <a:rPr lang="ja-JP" altLang="en-US" dirty="0" smtClean="0"/>
              <a:t>のたび不具合を生ぜしめるようなモジュールを焦点とする</a:t>
            </a:r>
            <a:r>
              <a:rPr lang="en-US" altLang="ja-JP" dirty="0" smtClean="0"/>
              <a:t>UT</a:t>
            </a:r>
          </a:p>
          <a:p>
            <a:pPr lvl="1"/>
            <a:r>
              <a:rPr lang="ja-JP" altLang="en-US" dirty="0" smtClean="0"/>
              <a:t>およびその</a:t>
            </a:r>
            <a:r>
              <a:rPr lang="en-US" altLang="ja-JP" dirty="0" smtClean="0"/>
              <a:t>UT</a:t>
            </a:r>
            <a:r>
              <a:rPr lang="ja-JP" altLang="en-US" dirty="0" smtClean="0"/>
              <a:t>コードを利用した</a:t>
            </a:r>
            <a:r>
              <a:rPr lang="en-US" altLang="ja-JP" dirty="0" smtClean="0"/>
              <a:t>CI</a:t>
            </a:r>
            <a:r>
              <a:rPr lang="ja-JP" altLang="en-US" dirty="0" smtClean="0"/>
              <a:t>体制構築</a:t>
            </a:r>
            <a:endParaRPr lang="en-US" altLang="ja-JP" dirty="0" smtClean="0"/>
          </a:p>
          <a:p>
            <a:endParaRPr kumimoji="1" lang="en-US" altLang="ja-JP" dirty="0"/>
          </a:p>
          <a:p>
            <a:r>
              <a:rPr lang="ja-JP" altLang="en-US" dirty="0" smtClean="0"/>
              <a:t>そのまた将来的には・・・</a:t>
            </a:r>
            <a:endParaRPr lang="en-US" altLang="ja-JP" dirty="0" smtClean="0"/>
          </a:p>
          <a:p>
            <a:pPr lvl="1"/>
            <a:r>
              <a:rPr kumimoji="1" lang="ja-JP" altLang="en-US" dirty="0" smtClean="0"/>
              <a:t>どんなモジュールであれ</a:t>
            </a:r>
            <a:r>
              <a:rPr kumimoji="1" lang="en-US" altLang="ja-JP" dirty="0" smtClean="0"/>
              <a:t>UT</a:t>
            </a:r>
          </a:p>
          <a:p>
            <a:pPr lvl="1"/>
            <a:r>
              <a:rPr lang="ja-JP" altLang="en-US" dirty="0"/>
              <a:t>それら</a:t>
            </a:r>
            <a:r>
              <a:rPr lang="ja-JP" altLang="en-US" dirty="0" smtClean="0"/>
              <a:t>の</a:t>
            </a:r>
            <a:r>
              <a:rPr lang="en-US" altLang="ja-JP" dirty="0" smtClean="0"/>
              <a:t>UT</a:t>
            </a:r>
            <a:r>
              <a:rPr lang="ja-JP" altLang="en-US" dirty="0" smtClean="0"/>
              <a:t>コードを利用した全面的な</a:t>
            </a:r>
            <a:r>
              <a:rPr lang="en-US" altLang="ja-JP" dirty="0" smtClean="0"/>
              <a:t>CI</a:t>
            </a:r>
            <a:r>
              <a:rPr lang="ja-JP" altLang="en-US" dirty="0" smtClean="0"/>
              <a:t>体制構築</a:t>
            </a:r>
            <a:endParaRPr kumimoji="1" lang="ja-JP" altLang="en-US" dirty="0"/>
          </a:p>
        </p:txBody>
      </p:sp>
    </p:spTree>
    <p:extLst>
      <p:ext uri="{BB962C8B-B14F-4D97-AF65-F5344CB8AC3E}">
        <p14:creationId xmlns:p14="http://schemas.microsoft.com/office/powerpoint/2010/main" val="333077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テストするタイミング</a:t>
            </a:r>
            <a:endParaRPr kumimoji="1" lang="ja-JP" altLang="en-US" dirty="0"/>
          </a:p>
        </p:txBody>
      </p:sp>
      <p:sp>
        <p:nvSpPr>
          <p:cNvPr id="3" name="コンテンツ プレースホルダー 2"/>
          <p:cNvSpPr>
            <a:spLocks noGrp="1"/>
          </p:cNvSpPr>
          <p:nvPr>
            <p:ph idx="1"/>
          </p:nvPr>
        </p:nvSpPr>
        <p:spPr/>
        <p:txBody>
          <a:bodyPr>
            <a:normAutofit fontScale="92500" lnSpcReduction="20000"/>
          </a:bodyPr>
          <a:lstStyle/>
          <a:p>
            <a:pPr marL="457200" indent="-457200">
              <a:buFont typeface="+mj-lt"/>
              <a:buAutoNum type="alphaUcParenR"/>
            </a:pPr>
            <a:r>
              <a:rPr kumimoji="1" lang="ja-JP" altLang="en-US" dirty="0" smtClean="0"/>
              <a:t>コーディングのあとで</a:t>
            </a:r>
            <a:endParaRPr kumimoji="1" lang="en-US" altLang="ja-JP" dirty="0" smtClean="0"/>
          </a:p>
          <a:p>
            <a:pPr lvl="1"/>
            <a:r>
              <a:rPr lang="ja-JP" altLang="en-US" dirty="0" smtClean="0"/>
              <a:t>インターフェースもクラスもその実装も、すべてコーディングしたあとでテストする。</a:t>
            </a:r>
            <a:endParaRPr lang="en-US" altLang="ja-JP" dirty="0" smtClean="0"/>
          </a:p>
          <a:p>
            <a:pPr lvl="1"/>
            <a:r>
              <a:rPr lang="ja-JP" altLang="en-US" dirty="0" smtClean="0"/>
              <a:t>はじめにコードとドキュメンテーションありき。</a:t>
            </a:r>
            <a:endParaRPr lang="en-US" altLang="ja-JP" dirty="0" smtClean="0"/>
          </a:p>
          <a:p>
            <a:pPr lvl="1"/>
            <a:r>
              <a:rPr lang="ja-JP" altLang="en-US" dirty="0" smtClean="0"/>
              <a:t>ウォーターフォールモデル。</a:t>
            </a:r>
            <a:endParaRPr lang="en-US" altLang="ja-JP" dirty="0"/>
          </a:p>
          <a:p>
            <a:pPr marL="800100" lvl="1" indent="-457200">
              <a:buFont typeface="+mj-lt"/>
              <a:buAutoNum type="alphaUcParenR"/>
            </a:pPr>
            <a:endParaRPr kumimoji="1" lang="en-US" altLang="ja-JP" dirty="0" smtClean="0"/>
          </a:p>
          <a:p>
            <a:pPr marL="457200" indent="-457200">
              <a:buFont typeface="+mj-lt"/>
              <a:buAutoNum type="alphaUcParenR"/>
            </a:pPr>
            <a:r>
              <a:rPr lang="ja-JP" altLang="en-US" dirty="0" smtClean="0"/>
              <a:t>コーディング（実装）のまえに</a:t>
            </a:r>
            <a:endParaRPr lang="en-US" altLang="ja-JP" dirty="0" smtClean="0"/>
          </a:p>
          <a:p>
            <a:pPr lvl="1"/>
            <a:r>
              <a:rPr kumimoji="1" lang="ja-JP" altLang="en-US" dirty="0" smtClean="0"/>
              <a:t>インターフェースとクラスのスタブを用意したら、実装をコーディングする前にテストを書く（</a:t>
            </a:r>
            <a:r>
              <a:rPr kumimoji="1" lang="en-US" altLang="ja-JP" dirty="0" smtClean="0"/>
              <a:t>TDD</a:t>
            </a:r>
            <a:r>
              <a:rPr kumimoji="1" lang="ja-JP" altLang="en-US" dirty="0" smtClean="0"/>
              <a:t>）。</a:t>
            </a:r>
            <a:endParaRPr kumimoji="1" lang="en-US" altLang="ja-JP" dirty="0" smtClean="0"/>
          </a:p>
          <a:p>
            <a:pPr lvl="1"/>
            <a:r>
              <a:rPr lang="ja-JP" altLang="en-US" dirty="0" smtClean="0"/>
              <a:t>はじめにテスト（＝</a:t>
            </a:r>
            <a:r>
              <a:rPr lang="en-US" altLang="ja-JP" dirty="0" smtClean="0"/>
              <a:t>API</a:t>
            </a:r>
            <a:r>
              <a:rPr lang="ja-JP" altLang="en-US" dirty="0" smtClean="0"/>
              <a:t>仕様の表明</a:t>
            </a:r>
            <a:r>
              <a:rPr lang="en-US" altLang="ja-JP" dirty="0" smtClean="0"/>
              <a:t>〔assertion〕</a:t>
            </a:r>
            <a:r>
              <a:rPr lang="ja-JP" altLang="en-US" dirty="0" smtClean="0"/>
              <a:t>）ありき。</a:t>
            </a:r>
            <a:endParaRPr kumimoji="1" lang="en-US" altLang="ja-JP" dirty="0" smtClean="0"/>
          </a:p>
          <a:p>
            <a:pPr marL="1028700" lvl="2" indent="-342900">
              <a:buFont typeface="+mj-ea"/>
              <a:buAutoNum type="circleNumDbPlain"/>
            </a:pPr>
            <a:r>
              <a:rPr lang="ja-JP" altLang="en-US" dirty="0" smtClean="0"/>
              <a:t>インターフェースとクラスのスタブを用意する</a:t>
            </a:r>
            <a:endParaRPr lang="en-US" altLang="ja-JP" dirty="0" smtClean="0"/>
          </a:p>
          <a:p>
            <a:pPr marL="1028700" lvl="2" indent="-342900">
              <a:buFont typeface="+mj-ea"/>
              <a:buAutoNum type="circleNumDbPlain"/>
            </a:pPr>
            <a:r>
              <a:rPr lang="ja-JP" altLang="en-US" dirty="0" smtClean="0"/>
              <a:t>テストを書く</a:t>
            </a:r>
            <a:endParaRPr lang="en-US" altLang="ja-JP" dirty="0" smtClean="0"/>
          </a:p>
          <a:p>
            <a:pPr marL="1028700" lvl="2" indent="-342900">
              <a:buFont typeface="+mj-ea"/>
              <a:buAutoNum type="circleNumDbPlain"/>
            </a:pPr>
            <a:r>
              <a:rPr lang="ja-JP" altLang="en-US" dirty="0" smtClean="0"/>
              <a:t>テストを実行実行する（対象コードがスタブなので、必ず失敗する）</a:t>
            </a:r>
            <a:endParaRPr lang="en-US" altLang="ja-JP" dirty="0" smtClean="0"/>
          </a:p>
          <a:p>
            <a:pPr marL="1028700" lvl="2" indent="-342900">
              <a:buFont typeface="+mj-ea"/>
              <a:buAutoNum type="circleNumDbPlain"/>
            </a:pPr>
            <a:r>
              <a:rPr lang="ja-JP" altLang="en-US" dirty="0" smtClean="0"/>
              <a:t>実装を書く</a:t>
            </a:r>
            <a:endParaRPr lang="en-US" altLang="ja-JP" dirty="0" smtClean="0"/>
          </a:p>
          <a:p>
            <a:pPr marL="1028700" lvl="2" indent="-342900">
              <a:buFont typeface="+mj-ea"/>
              <a:buAutoNum type="circleNumDbPlain"/>
            </a:pPr>
            <a:r>
              <a:rPr lang="ja-JP" altLang="en-US" dirty="0" smtClean="0"/>
              <a:t>テストを実行する（仕様通り実装されていれば成功する）</a:t>
            </a:r>
            <a:endParaRPr lang="en-US" altLang="ja-JP" dirty="0" smtClean="0"/>
          </a:p>
          <a:p>
            <a:pPr marL="1028700" lvl="2" indent="-342900">
              <a:buFont typeface="+mj-ea"/>
              <a:buAutoNum type="circleNumDbPlain"/>
            </a:pPr>
            <a:r>
              <a:rPr kumimoji="1" lang="ja-JP" altLang="en-US" dirty="0" smtClean="0"/>
              <a:t>仕様変更が発生したら①に戻る</a:t>
            </a:r>
            <a:endParaRPr kumimoji="1" lang="en-US" altLang="ja-JP" dirty="0" smtClean="0"/>
          </a:p>
          <a:p>
            <a:pPr lvl="1"/>
            <a:r>
              <a:rPr lang="ja-JP" altLang="en-US" dirty="0" smtClean="0"/>
              <a:t>当たり前だが工数は増える。ある研究によれば</a:t>
            </a:r>
            <a:r>
              <a:rPr lang="en-US" altLang="ja-JP" dirty="0" smtClean="0"/>
              <a:t>15〜25</a:t>
            </a:r>
            <a:r>
              <a:rPr lang="ja-JP" altLang="en-US" dirty="0" smtClean="0"/>
              <a:t>％増える。かわりに障害（バグ）を</a:t>
            </a:r>
            <a:r>
              <a:rPr lang="en-US" altLang="ja-JP" dirty="0" smtClean="0"/>
              <a:t>40〜90</a:t>
            </a:r>
            <a:r>
              <a:rPr lang="ja-JP" altLang="en-US" dirty="0" smtClean="0"/>
              <a:t>％抑える</a:t>
            </a:r>
            <a:r>
              <a:rPr lang="en-US" altLang="ja-JP" baseline="30000" dirty="0" smtClean="0"/>
              <a:t>※1</a:t>
            </a:r>
            <a:r>
              <a:rPr lang="ja-JP" altLang="en-US" dirty="0" smtClean="0"/>
              <a:t>。</a:t>
            </a:r>
            <a:endParaRPr kumimoji="1" lang="ja-JP" altLang="en-US" dirty="0"/>
          </a:p>
        </p:txBody>
      </p:sp>
      <p:sp>
        <p:nvSpPr>
          <p:cNvPr id="4" name="正方形/長方形 3"/>
          <p:cNvSpPr/>
          <p:nvPr/>
        </p:nvSpPr>
        <p:spPr>
          <a:xfrm>
            <a:off x="628650" y="6311899"/>
            <a:ext cx="7886700" cy="54610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1200" dirty="0" smtClean="0">
                <a:solidFill>
                  <a:sysClr val="windowText" lastClr="000000"/>
                </a:solidFill>
              </a:rPr>
              <a:t>※1</a:t>
            </a:r>
            <a:r>
              <a:rPr kumimoji="1" lang="ja-JP" altLang="en-US" sz="1200" dirty="0" smtClean="0">
                <a:solidFill>
                  <a:sysClr val="windowText" lastClr="000000"/>
                </a:solidFill>
              </a:rPr>
              <a:t>　出典は</a:t>
            </a:r>
            <a:r>
              <a:rPr kumimoji="1" lang="en-US" altLang="ja-JP" sz="1200" dirty="0" smtClean="0">
                <a:solidFill>
                  <a:sysClr val="windowText" lastClr="000000"/>
                </a:solidFill>
              </a:rPr>
              <a:t>@IT</a:t>
            </a:r>
            <a:r>
              <a:rPr lang="ja-JP" altLang="en-US" sz="1200" dirty="0" smtClean="0">
                <a:solidFill>
                  <a:sysClr val="windowText" lastClr="000000"/>
                </a:solidFill>
              </a:rPr>
              <a:t>「</a:t>
            </a:r>
            <a:r>
              <a:rPr lang="ja-JP" altLang="en-US" sz="1200" dirty="0">
                <a:solidFill>
                  <a:sysClr val="windowText" lastClr="000000"/>
                </a:solidFill>
              </a:rPr>
              <a:t>いまさら聞けない</a:t>
            </a:r>
            <a:r>
              <a:rPr lang="en-US" altLang="ja-JP" sz="1200" dirty="0">
                <a:solidFill>
                  <a:sysClr val="windowText" lastClr="000000"/>
                </a:solidFill>
              </a:rPr>
              <a:t>TDD/BDD</a:t>
            </a:r>
            <a:r>
              <a:rPr lang="ja-JP" altLang="en-US" sz="1200" dirty="0">
                <a:solidFill>
                  <a:sysClr val="windowText" lastClr="000000"/>
                </a:solidFill>
              </a:rPr>
              <a:t>超入門（</a:t>
            </a:r>
            <a:r>
              <a:rPr lang="en-US" altLang="ja-JP" sz="1200" dirty="0">
                <a:solidFill>
                  <a:sysClr val="windowText" lastClr="000000"/>
                </a:solidFill>
              </a:rPr>
              <a:t>1</a:t>
            </a:r>
            <a:r>
              <a:rPr lang="ja-JP" altLang="en-US" sz="1200" dirty="0">
                <a:solidFill>
                  <a:sysClr val="windowText" lastClr="000000"/>
                </a:solidFill>
              </a:rPr>
              <a:t>）：テスト駆動開発／振る舞い駆動開発を始めるための基礎</a:t>
            </a:r>
            <a:r>
              <a:rPr lang="ja-JP" altLang="en-US" sz="1200" dirty="0" smtClean="0">
                <a:solidFill>
                  <a:sysClr val="windowText" lastClr="000000"/>
                </a:solidFill>
              </a:rPr>
              <a:t>知識」（</a:t>
            </a:r>
            <a:r>
              <a:rPr lang="en-US" altLang="ja-JP" sz="1200" dirty="0" smtClean="0">
                <a:solidFill>
                  <a:sysClr val="windowText" lastClr="000000"/>
                </a:solidFill>
                <a:hlinkClick r:id="rId2"/>
              </a:rPr>
              <a:t>http://www.atmarkit.co.jp/ait/articles/1403/05/news035.html</a:t>
            </a:r>
            <a:r>
              <a:rPr lang="ja-JP" altLang="en-US" sz="1200" dirty="0" smtClean="0">
                <a:solidFill>
                  <a:sysClr val="windowText" lastClr="000000"/>
                </a:solidFill>
              </a:rPr>
              <a:t>）</a:t>
            </a:r>
            <a:endParaRPr lang="en-US" altLang="ja-JP" sz="1200" dirty="0" smtClean="0">
              <a:solidFill>
                <a:sysClr val="windowText" lastClr="000000"/>
              </a:solidFill>
            </a:endParaRPr>
          </a:p>
        </p:txBody>
      </p:sp>
    </p:spTree>
    <p:extLst>
      <p:ext uri="{BB962C8B-B14F-4D97-AF65-F5344CB8AC3E}">
        <p14:creationId xmlns:p14="http://schemas.microsoft.com/office/powerpoint/2010/main" val="157258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par>
                                <p:cTn id="43" presetID="10" presetClass="entr" presetSubtype="0" fill="hold" nodeType="withEffect">
                                  <p:stCondLst>
                                    <p:cond delay="0"/>
                                  </p:stCondLst>
                                  <p:childTnLst>
                                    <p:set>
                                      <p:cBhvr>
                                        <p:cTn id="44" dur="1" fill="hold">
                                          <p:stCondLst>
                                            <p:cond delay="0"/>
                                          </p:stCondLst>
                                        </p:cTn>
                                        <p:tgtEl>
                                          <p:spTgt spid="3">
                                            <p:txEl>
                                              <p:pRg st="9" end="9"/>
                                            </p:txEl>
                                          </p:spTgt>
                                        </p:tgtEl>
                                        <p:attrNameLst>
                                          <p:attrName>style.visibility</p:attrName>
                                        </p:attrNameLst>
                                      </p:cBhvr>
                                      <p:to>
                                        <p:strVal val="visible"/>
                                      </p:to>
                                    </p:set>
                                    <p:animEffect transition="in" filter="fade">
                                      <p:cBhvr>
                                        <p:cTn id="45" dur="500"/>
                                        <p:tgtEl>
                                          <p:spTgt spid="3">
                                            <p:txEl>
                                              <p:pRg st="9" end="9"/>
                                            </p:txEl>
                                          </p:spTgt>
                                        </p:tgtEl>
                                      </p:cBhvr>
                                    </p:animEffect>
                                  </p:childTnLst>
                                </p:cTn>
                              </p:par>
                              <p:par>
                                <p:cTn id="46" presetID="10" presetClass="entr" presetSubtype="0" fill="hold" nodeType="withEffect">
                                  <p:stCondLst>
                                    <p:cond delay="0"/>
                                  </p:stCondLst>
                                  <p:childTnLst>
                                    <p:set>
                                      <p:cBhvr>
                                        <p:cTn id="47" dur="1" fill="hold">
                                          <p:stCondLst>
                                            <p:cond delay="0"/>
                                          </p:stCondLst>
                                        </p:cTn>
                                        <p:tgtEl>
                                          <p:spTgt spid="3">
                                            <p:txEl>
                                              <p:pRg st="10" end="10"/>
                                            </p:txEl>
                                          </p:spTgt>
                                        </p:tgtEl>
                                        <p:attrNameLst>
                                          <p:attrName>style.visibility</p:attrName>
                                        </p:attrNameLst>
                                      </p:cBhvr>
                                      <p:to>
                                        <p:strVal val="visible"/>
                                      </p:to>
                                    </p:set>
                                    <p:animEffect transition="in" filter="fade">
                                      <p:cBhvr>
                                        <p:cTn id="48" dur="500"/>
                                        <p:tgtEl>
                                          <p:spTgt spid="3">
                                            <p:txEl>
                                              <p:pRg st="10" end="10"/>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animEffect transition="in" filter="fade">
                                      <p:cBhvr>
                                        <p:cTn id="51" dur="500"/>
                                        <p:tgtEl>
                                          <p:spTgt spid="3">
                                            <p:txEl>
                                              <p:pRg st="11" end="11"/>
                                            </p:txEl>
                                          </p:spTgt>
                                        </p:tgtEl>
                                      </p:cBhvr>
                                    </p:animEffect>
                                  </p:childTnLst>
                                </p:cTn>
                              </p:par>
                              <p:par>
                                <p:cTn id="52" presetID="10" presetClass="entr" presetSubtype="0" fill="hold" nodeType="withEffect">
                                  <p:stCondLst>
                                    <p:cond delay="0"/>
                                  </p:stCondLst>
                                  <p:childTnLst>
                                    <p:set>
                                      <p:cBhvr>
                                        <p:cTn id="53" dur="1" fill="hold">
                                          <p:stCondLst>
                                            <p:cond delay="0"/>
                                          </p:stCondLst>
                                        </p:cTn>
                                        <p:tgtEl>
                                          <p:spTgt spid="3">
                                            <p:txEl>
                                              <p:pRg st="12" end="12"/>
                                            </p:txEl>
                                          </p:spTgt>
                                        </p:tgtEl>
                                        <p:attrNameLst>
                                          <p:attrName>style.visibility</p:attrName>
                                        </p:attrNameLst>
                                      </p:cBhvr>
                                      <p:to>
                                        <p:strVal val="visible"/>
                                      </p:to>
                                    </p:set>
                                    <p:animEffect transition="in" filter="fade">
                                      <p:cBhvr>
                                        <p:cTn id="54" dur="500"/>
                                        <p:tgtEl>
                                          <p:spTgt spid="3">
                                            <p:txEl>
                                              <p:pRg st="12" end="12"/>
                                            </p:txEl>
                                          </p:spTgt>
                                        </p:tgtEl>
                                      </p:cBhvr>
                                    </p:animEffect>
                                  </p:childTnLst>
                                </p:cTn>
                              </p:par>
                              <p:par>
                                <p:cTn id="55" presetID="10" presetClass="entr" presetSubtype="0" fill="hold" nodeType="withEffect">
                                  <p:stCondLst>
                                    <p:cond delay="0"/>
                                  </p:stCondLst>
                                  <p:childTnLst>
                                    <p:set>
                                      <p:cBhvr>
                                        <p:cTn id="56" dur="1" fill="hold">
                                          <p:stCondLst>
                                            <p:cond delay="0"/>
                                          </p:stCondLst>
                                        </p:cTn>
                                        <p:tgtEl>
                                          <p:spTgt spid="3">
                                            <p:txEl>
                                              <p:pRg st="13" end="13"/>
                                            </p:txEl>
                                          </p:spTgt>
                                        </p:tgtEl>
                                        <p:attrNameLst>
                                          <p:attrName>style.visibility</p:attrName>
                                        </p:attrNameLst>
                                      </p:cBhvr>
                                      <p:to>
                                        <p:strVal val="visible"/>
                                      </p:to>
                                    </p:set>
                                    <p:animEffect transition="in" filter="fade">
                                      <p:cBhvr>
                                        <p:cTn id="57" dur="500"/>
                                        <p:tgtEl>
                                          <p:spTgt spid="3">
                                            <p:txEl>
                                              <p:pRg st="13" end="1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4" end="14"/>
                                            </p:txEl>
                                          </p:spTgt>
                                        </p:tgtEl>
                                        <p:attrNameLst>
                                          <p:attrName>style.visibility</p:attrName>
                                        </p:attrNameLst>
                                      </p:cBhvr>
                                      <p:to>
                                        <p:strVal val="visible"/>
                                      </p:to>
                                    </p:set>
                                    <p:animEffect transition="in" filter="fade">
                                      <p:cBhvr>
                                        <p:cTn id="62" dur="500"/>
                                        <p:tgtEl>
                                          <p:spTgt spid="3">
                                            <p:txEl>
                                              <p:pRg st="14" end="1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タイトル 5"/>
          <p:cNvSpPr>
            <a:spLocks noGrp="1"/>
          </p:cNvSpPr>
          <p:nvPr>
            <p:ph type="title"/>
          </p:nvPr>
        </p:nvSpPr>
        <p:spPr/>
        <p:txBody>
          <a:bodyPr/>
          <a:lstStyle/>
          <a:p>
            <a:r>
              <a:rPr lang="ja-JP" altLang="en-US" dirty="0" smtClean="0"/>
              <a:t>テスト実行の形態</a:t>
            </a:r>
            <a:endParaRPr kumimoji="1" lang="ja-JP" altLang="en-US" dirty="0"/>
          </a:p>
        </p:txBody>
      </p:sp>
      <p:sp>
        <p:nvSpPr>
          <p:cNvPr id="7" name="テキスト プレースホルダー 6"/>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8992866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テスト実行の形態</a:t>
            </a:r>
            <a:endParaRPr kumimoji="1" lang="ja-JP" altLang="en-US" dirty="0"/>
          </a:p>
        </p:txBody>
      </p:sp>
      <p:sp>
        <p:nvSpPr>
          <p:cNvPr id="3" name="コンテンツ プレースホルダー 2"/>
          <p:cNvSpPr>
            <a:spLocks noGrp="1"/>
          </p:cNvSpPr>
          <p:nvPr>
            <p:ph idx="1"/>
          </p:nvPr>
        </p:nvSpPr>
        <p:spPr/>
        <p:txBody>
          <a:bodyPr/>
          <a:lstStyle/>
          <a:p>
            <a:pPr marL="457200" indent="-457200">
              <a:buFont typeface="+mj-lt"/>
              <a:buAutoNum type="alphaUcParenR"/>
            </a:pPr>
            <a:r>
              <a:rPr kumimoji="1" lang="ja-JP" altLang="en-US" dirty="0" smtClean="0"/>
              <a:t>手動で実行</a:t>
            </a:r>
            <a:endParaRPr kumimoji="1" lang="en-US" altLang="ja-JP" dirty="0" smtClean="0"/>
          </a:p>
          <a:p>
            <a:pPr lvl="1"/>
            <a:r>
              <a:rPr lang="ja-JP" altLang="en-US" dirty="0" smtClean="0"/>
              <a:t>これまで学んできた方法。</a:t>
            </a:r>
            <a:endParaRPr lang="en-US" altLang="ja-JP" dirty="0" smtClean="0"/>
          </a:p>
          <a:p>
            <a:pPr lvl="1"/>
            <a:r>
              <a:rPr kumimoji="1" lang="ja-JP" altLang="en-US" dirty="0" smtClean="0"/>
              <a:t>コンソールもしくは</a:t>
            </a:r>
            <a:r>
              <a:rPr lang="en-US" altLang="ja-JP" dirty="0" smtClean="0"/>
              <a:t>IDE</a:t>
            </a:r>
            <a:r>
              <a:rPr lang="ja-JP" altLang="en-US" dirty="0" smtClean="0"/>
              <a:t>から実行する。</a:t>
            </a:r>
            <a:endParaRPr kumimoji="1" lang="en-US" altLang="ja-JP" dirty="0" smtClean="0"/>
          </a:p>
          <a:p>
            <a:pPr marL="457200" indent="-457200">
              <a:buFont typeface="+mj-lt"/>
              <a:buAutoNum type="alphaUcParenR"/>
            </a:pPr>
            <a:endParaRPr lang="en-US" altLang="ja-JP" dirty="0"/>
          </a:p>
          <a:p>
            <a:pPr marL="457200" indent="-457200">
              <a:buFont typeface="+mj-lt"/>
              <a:buAutoNum type="alphaUcParenR"/>
            </a:pPr>
            <a:r>
              <a:rPr kumimoji="1" lang="ja-JP" altLang="en-US" dirty="0" smtClean="0"/>
              <a:t>自動で実行</a:t>
            </a:r>
            <a:endParaRPr kumimoji="1" lang="en-US" altLang="ja-JP" dirty="0" smtClean="0"/>
          </a:p>
          <a:p>
            <a:pPr lvl="1"/>
            <a:r>
              <a:rPr lang="ja-JP" altLang="en-US" dirty="0" smtClean="0"/>
              <a:t>今回学ぶ方法。</a:t>
            </a:r>
            <a:endParaRPr lang="en-US" altLang="ja-JP" dirty="0" smtClean="0"/>
          </a:p>
          <a:p>
            <a:pPr lvl="1"/>
            <a:r>
              <a:rPr kumimoji="1" lang="en-US" altLang="ja-JP" dirty="0" smtClean="0"/>
              <a:t>CI</a:t>
            </a:r>
            <a:r>
              <a:rPr kumimoji="1" lang="ja-JP" altLang="en-US" dirty="0" smtClean="0"/>
              <a:t>ツールから実行する。</a:t>
            </a:r>
            <a:endParaRPr kumimoji="1" lang="en-US" altLang="ja-JP" dirty="0" smtClean="0"/>
          </a:p>
          <a:p>
            <a:pPr lvl="1"/>
            <a:r>
              <a:rPr lang="ja-JP" altLang="en-US" dirty="0" smtClean="0"/>
              <a:t>タイミング：</a:t>
            </a:r>
            <a:endParaRPr lang="en-US" altLang="ja-JP" dirty="0" smtClean="0"/>
          </a:p>
          <a:p>
            <a:pPr marL="1028700" lvl="2" indent="-342900">
              <a:buFont typeface="+mj-lt"/>
              <a:buAutoNum type="alphaLcPeriod"/>
            </a:pPr>
            <a:r>
              <a:rPr kumimoji="1" lang="ja-JP" altLang="en-US" dirty="0" smtClean="0"/>
              <a:t>定期的に実行（</a:t>
            </a:r>
            <a:r>
              <a:rPr kumimoji="1" lang="en-US" altLang="ja-JP" dirty="0" smtClean="0"/>
              <a:t>ex.</a:t>
            </a:r>
            <a:r>
              <a:rPr kumimoji="1" lang="ja-JP" altLang="en-US" dirty="0" smtClean="0"/>
              <a:t> ナイトリービルドの一環として実行）</a:t>
            </a:r>
            <a:endParaRPr kumimoji="1" lang="en-US" altLang="ja-JP" dirty="0" smtClean="0"/>
          </a:p>
          <a:p>
            <a:pPr marL="1028700" lvl="2" indent="-342900">
              <a:buFont typeface="+mj-lt"/>
              <a:buAutoNum type="alphaLcPeriod"/>
            </a:pPr>
            <a:r>
              <a:rPr lang="ja-JP" altLang="en-US" dirty="0" smtClean="0"/>
              <a:t>コミットをトリガーにして実行</a:t>
            </a:r>
            <a:endParaRPr lang="en-US" altLang="ja-JP" dirty="0" smtClean="0"/>
          </a:p>
          <a:p>
            <a:pPr marL="1028700" lvl="2" indent="-342900">
              <a:buFont typeface="+mj-lt"/>
              <a:buAutoNum type="alphaLcPeriod"/>
            </a:pPr>
            <a:r>
              <a:rPr kumimoji="1" lang="ja-JP" altLang="en-US" dirty="0" smtClean="0"/>
              <a:t>手動実行するビルド＆デプロイのバッチ処理のなかで実行</a:t>
            </a:r>
            <a:endParaRPr kumimoji="1" lang="ja-JP" altLang="en-US" dirty="0"/>
          </a:p>
        </p:txBody>
      </p:sp>
    </p:spTree>
    <p:extLst>
      <p:ext uri="{BB962C8B-B14F-4D97-AF65-F5344CB8AC3E}">
        <p14:creationId xmlns:p14="http://schemas.microsoft.com/office/powerpoint/2010/main" val="191197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8" end="8"/>
                                            </p:txEl>
                                          </p:spTgt>
                                        </p:tgtEl>
                                        <p:attrNameLst>
                                          <p:attrName>style.visibility</p:attrName>
                                        </p:attrNameLst>
                                      </p:cBhvr>
                                      <p:to>
                                        <p:strVal val="visible"/>
                                      </p:to>
                                    </p:set>
                                    <p:animEffect transition="in" filter="fade">
                                      <p:cBhvr>
                                        <p:cTn id="30" dur="500"/>
                                        <p:tgtEl>
                                          <p:spTgt spid="3">
                                            <p:txEl>
                                              <p:pRg st="8" end="8"/>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animEffect transition="in" filter="fade">
                                      <p:cBhvr>
                                        <p:cTn id="33" dur="500"/>
                                        <p:tgtEl>
                                          <p:spTgt spid="3">
                                            <p:txEl>
                                              <p:pRg st="9" end="9"/>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10" end="10"/>
                                            </p:txEl>
                                          </p:spTgt>
                                        </p:tgtEl>
                                        <p:attrNameLst>
                                          <p:attrName>style.visibility</p:attrName>
                                        </p:attrNameLst>
                                      </p:cBhvr>
                                      <p:to>
                                        <p:strVal val="visible"/>
                                      </p:to>
                                    </p:set>
                                    <p:animEffect transition="in" filter="fade">
                                      <p:cBhvr>
                                        <p:cTn id="36" dur="500"/>
                                        <p:tgtEl>
                                          <p:spTgt spid="3">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自動実行で利用できるツール</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各種の</a:t>
            </a:r>
            <a:r>
              <a:rPr kumimoji="1" lang="en-US" altLang="ja-JP" dirty="0" smtClean="0"/>
              <a:t>CI</a:t>
            </a:r>
            <a:r>
              <a:rPr kumimoji="1" lang="ja-JP" altLang="en-US" dirty="0" smtClean="0"/>
              <a:t>ツール</a:t>
            </a:r>
            <a:r>
              <a:rPr kumimoji="1" lang="en-US" altLang="ja-JP" dirty="0" smtClean="0"/>
              <a:t> or </a:t>
            </a:r>
            <a:r>
              <a:rPr lang="ja-JP" altLang="en-US" dirty="0"/>
              <a:t>タスクオートメーション化ツール</a:t>
            </a:r>
            <a:endParaRPr kumimoji="1" lang="en-US" altLang="ja-JP" dirty="0" smtClean="0"/>
          </a:p>
          <a:p>
            <a:pPr lvl="1"/>
            <a:r>
              <a:rPr lang="en-US" altLang="ja-JP" dirty="0" smtClean="0"/>
              <a:t>Jenkins</a:t>
            </a:r>
          </a:p>
          <a:p>
            <a:pPr lvl="1"/>
            <a:r>
              <a:rPr kumimoji="1" lang="en-US" altLang="ja-JP" dirty="0" smtClean="0"/>
              <a:t>Travis CI</a:t>
            </a:r>
          </a:p>
          <a:p>
            <a:pPr lvl="1"/>
            <a:r>
              <a:rPr lang="ja-JP" altLang="en-US" dirty="0" smtClean="0"/>
              <a:t>その他いろいろ（あるらしいです）</a:t>
            </a:r>
            <a:endParaRPr kumimoji="1" lang="ja-JP" altLang="en-US" dirty="0"/>
          </a:p>
        </p:txBody>
      </p:sp>
    </p:spTree>
    <p:extLst>
      <p:ext uri="{BB962C8B-B14F-4D97-AF65-F5344CB8AC3E}">
        <p14:creationId xmlns:p14="http://schemas.microsoft.com/office/powerpoint/2010/main" val="38419653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p:cNvSpPr>
            <a:spLocks noGrp="1"/>
          </p:cNvSpPr>
          <p:nvPr>
            <p:ph type="title"/>
          </p:nvPr>
        </p:nvSpPr>
        <p:spPr/>
        <p:txBody>
          <a:bodyPr/>
          <a:lstStyle/>
          <a:p>
            <a:r>
              <a:rPr kumimoji="1" lang="ja-JP" altLang="en-US" dirty="0" smtClean="0"/>
              <a:t>ところで</a:t>
            </a:r>
            <a:r>
              <a:rPr kumimoji="1" lang="en-US" altLang="ja-JP" dirty="0" smtClean="0"/>
              <a:t>CI</a:t>
            </a:r>
            <a:r>
              <a:rPr kumimoji="1" lang="ja-JP" altLang="en-US" dirty="0" smtClean="0"/>
              <a:t>って・・・</a:t>
            </a:r>
            <a:endParaRPr kumimoji="1" lang="ja-JP" altLang="en-US" dirty="0"/>
          </a:p>
        </p:txBody>
      </p:sp>
      <p:sp>
        <p:nvSpPr>
          <p:cNvPr id="6" name="コンテンツ プレースホルダー 5"/>
          <p:cNvSpPr>
            <a:spLocks noGrp="1"/>
          </p:cNvSpPr>
          <p:nvPr>
            <p:ph idx="1"/>
          </p:nvPr>
        </p:nvSpPr>
        <p:spPr/>
        <p:txBody>
          <a:bodyPr/>
          <a:lstStyle/>
          <a:p>
            <a:r>
              <a:rPr kumimoji="1" lang="en-US" altLang="ja-JP" dirty="0" smtClean="0"/>
              <a:t>CI</a:t>
            </a:r>
            <a:r>
              <a:rPr kumimoji="1" lang="ja-JP" altLang="en-US" dirty="0" smtClean="0"/>
              <a:t>＝</a:t>
            </a:r>
            <a:r>
              <a:rPr kumimoji="1" lang="en-US" altLang="ja-JP" dirty="0" smtClean="0"/>
              <a:t>Continuous Integration</a:t>
            </a:r>
            <a:r>
              <a:rPr kumimoji="1" lang="ja-JP" altLang="en-US" dirty="0" smtClean="0"/>
              <a:t>（継続的統合）</a:t>
            </a:r>
            <a:endParaRPr kumimoji="1" lang="en-US" altLang="ja-JP" dirty="0" smtClean="0"/>
          </a:p>
          <a:p>
            <a:r>
              <a:rPr lang="ja-JP" altLang="en-US" dirty="0" smtClean="0"/>
              <a:t>継続的に（できるかぎり頻繁なサイクルで）ビルド、テスト、各種メトリクスの算出やそれに基づくレポーティングを行うことで、コードの品質を一定水準に保つとともに、開発生産性を向上させようという考え方・実践（</a:t>
            </a:r>
            <a:r>
              <a:rPr lang="en-US" altLang="ja-JP" dirty="0" smtClean="0"/>
              <a:t>*-ism</a:t>
            </a:r>
            <a:r>
              <a:rPr lang="ja-JP" altLang="en-US" dirty="0" smtClean="0"/>
              <a:t>）</a:t>
            </a:r>
            <a:r>
              <a:rPr lang="en-US" altLang="ja-JP" baseline="30000" dirty="0" smtClean="0"/>
              <a:t>※1</a:t>
            </a:r>
            <a:r>
              <a:rPr lang="ja-JP" altLang="en-US" dirty="0" smtClean="0"/>
              <a:t>。</a:t>
            </a:r>
            <a:endParaRPr kumimoji="1" lang="en-US" altLang="ja-JP" dirty="0" smtClean="0"/>
          </a:p>
          <a:p>
            <a:endParaRPr kumimoji="1" lang="ja-JP" altLang="en-US" dirty="0"/>
          </a:p>
        </p:txBody>
      </p:sp>
      <p:sp>
        <p:nvSpPr>
          <p:cNvPr id="7" name="正方形/長方形 6"/>
          <p:cNvSpPr/>
          <p:nvPr/>
        </p:nvSpPr>
        <p:spPr>
          <a:xfrm>
            <a:off x="628650" y="6311899"/>
            <a:ext cx="7886700" cy="546101"/>
          </a:xfrm>
          <a:prstGeom prst="rect">
            <a:avLst/>
          </a:prstGeom>
          <a:solidFill>
            <a:schemeClr val="accent5">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kumimoji="1" lang="en-US" altLang="ja-JP" sz="1200" dirty="0" smtClean="0">
                <a:solidFill>
                  <a:sysClr val="windowText" lastClr="000000"/>
                </a:solidFill>
              </a:rPr>
              <a:t>※1</a:t>
            </a:r>
            <a:r>
              <a:rPr kumimoji="1" lang="ja-JP" altLang="en-US" sz="1200" dirty="0" smtClean="0">
                <a:solidFill>
                  <a:sysClr val="windowText" lastClr="000000"/>
                </a:solidFill>
              </a:rPr>
              <a:t>　</a:t>
            </a:r>
            <a:r>
              <a:rPr kumimoji="1" lang="en-US" altLang="ja-JP" sz="1200" dirty="0" smtClean="0">
                <a:solidFill>
                  <a:sysClr val="windowText" lastClr="000000"/>
                </a:solidFill>
              </a:rPr>
              <a:t>CI</a:t>
            </a:r>
            <a:r>
              <a:rPr kumimoji="1" lang="ja-JP" altLang="en-US" sz="1200" dirty="0" smtClean="0">
                <a:solidFill>
                  <a:sysClr val="windowText" lastClr="000000"/>
                </a:solidFill>
              </a:rPr>
              <a:t>の解説については右の</a:t>
            </a:r>
            <a:r>
              <a:rPr kumimoji="1" lang="en-US" altLang="ja-JP" sz="1200" dirty="0" smtClean="0">
                <a:solidFill>
                  <a:sysClr val="windowText" lastClr="000000"/>
                </a:solidFill>
              </a:rPr>
              <a:t>URL</a:t>
            </a:r>
            <a:r>
              <a:rPr kumimoji="1" lang="ja-JP" altLang="en-US" sz="1200" dirty="0" smtClean="0">
                <a:solidFill>
                  <a:sysClr val="windowText" lastClr="000000"/>
                </a:solidFill>
              </a:rPr>
              <a:t>などを参照のこと：</a:t>
            </a:r>
            <a:r>
              <a:rPr lang="en-US" altLang="ja-JP" sz="1200" dirty="0">
                <a:solidFill>
                  <a:sysClr val="windowText" lastClr="000000"/>
                </a:solidFill>
                <a:hlinkClick r:id="rId2"/>
              </a:rPr>
              <a:t>https://devops.com/continuous-integration-vs-delivery-vs-deployment-whats-difference</a:t>
            </a:r>
            <a:r>
              <a:rPr lang="en-US" altLang="ja-JP" sz="1200" dirty="0" smtClean="0">
                <a:solidFill>
                  <a:sysClr val="windowText" lastClr="000000"/>
                </a:solidFill>
                <a:hlinkClick r:id="rId2"/>
              </a:rPr>
              <a:t>/</a:t>
            </a:r>
            <a:endParaRPr lang="en-US" altLang="ja-JP" sz="1200" dirty="0" smtClean="0">
              <a:solidFill>
                <a:sysClr val="windowText" lastClr="000000"/>
              </a:solidFill>
            </a:endParaRPr>
          </a:p>
        </p:txBody>
      </p:sp>
    </p:spTree>
    <p:extLst>
      <p:ext uri="{BB962C8B-B14F-4D97-AF65-F5344CB8AC3E}">
        <p14:creationId xmlns:p14="http://schemas.microsoft.com/office/powerpoint/2010/main" val="17330661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567</TotalTime>
  <Words>2370</Words>
  <Application>Microsoft Office PowerPoint</Application>
  <PresentationFormat>画面に合わせる (4:3)</PresentationFormat>
  <Paragraphs>296</Paragraphs>
  <Slides>46</Slides>
  <Notes>0</Notes>
  <HiddenSlides>0</HiddenSlides>
  <MMClips>0</MMClips>
  <ScaleCrop>false</ScaleCrop>
  <HeadingPairs>
    <vt:vector size="4" baseType="variant">
      <vt:variant>
        <vt:lpstr>テーマ</vt:lpstr>
      </vt:variant>
      <vt:variant>
        <vt:i4>1</vt:i4>
      </vt:variant>
      <vt:variant>
        <vt:lpstr>スライド タイトル</vt:lpstr>
      </vt:variant>
      <vt:variant>
        <vt:i4>46</vt:i4>
      </vt:variant>
    </vt:vector>
  </HeadingPairs>
  <TitlesOfParts>
    <vt:vector size="47" baseType="lpstr">
      <vt:lpstr>ホワイト</vt:lpstr>
      <vt:lpstr>xUnitハンズオン</vt:lpstr>
      <vt:lpstr>第4回（最終回）</vt:lpstr>
      <vt:lpstr>今回やること</vt:lpstr>
      <vt:lpstr>テストするタイミング</vt:lpstr>
      <vt:lpstr>テストするタイミング</vt:lpstr>
      <vt:lpstr>テスト実行の形態</vt:lpstr>
      <vt:lpstr>テスト実行の形態</vt:lpstr>
      <vt:lpstr>自動実行で利用できるツール</vt:lpstr>
      <vt:lpstr>ところでCIって・・・</vt:lpstr>
      <vt:lpstr>Jenkins</vt:lpstr>
      <vt:lpstr>Travis CI</vt:lpstr>
      <vt:lpstr>Screwdriver</vt:lpstr>
      <vt:lpstr>Jenkinsの例</vt:lpstr>
      <vt:lpstr>作業の前説明</vt:lpstr>
      <vt:lpstr>Continuous Delivery Pipelineの例</vt:lpstr>
      <vt:lpstr>Pipeline機能とは？</vt:lpstr>
      <vt:lpstr>余談 皆が不親切？ or 私が遅れすぎ？</vt:lpstr>
      <vt:lpstr>メリデメ（とりあえず思いつく限り）</vt:lpstr>
      <vt:lpstr>あらためて Jenkinsの例</vt:lpstr>
      <vt:lpstr>作業の大まかな流れ</vt:lpstr>
      <vt:lpstr>1. JDKインストール</vt:lpstr>
      <vt:lpstr>2. 環境変数設定</vt:lpstr>
      <vt:lpstr>3. Tomcatインストール</vt:lpstr>
      <vt:lpstr>3. Tomcatインストール</vt:lpstr>
      <vt:lpstr>4. NUnitとNuGetとGitインストール</vt:lpstr>
      <vt:lpstr>5. Jenkinsインストール 初期設定まで</vt:lpstr>
      <vt:lpstr>5. Jenkinsインストール 初期設定まで</vt:lpstr>
      <vt:lpstr>5. Jenkinsインストール 初期設定まで</vt:lpstr>
      <vt:lpstr>5. Jenkinsインストール 初期設定まで</vt:lpstr>
      <vt:lpstr>5. Jenkinsインストール 初期設定まで</vt:lpstr>
      <vt:lpstr>5. Jenkinsインストール パイプライン作成まで</vt:lpstr>
      <vt:lpstr>5. Jenkinsインストール パイプライン作成まで</vt:lpstr>
      <vt:lpstr>5. Jenkinsインストール パイプライン作成まで</vt:lpstr>
      <vt:lpstr>5. Jenkinsインストール パイプラインのスクリプト</vt:lpstr>
      <vt:lpstr>ターミノロジー</vt:lpstr>
      <vt:lpstr>どんどん書いていきましょう・・・</vt:lpstr>
      <vt:lpstr>Clean/Checkoutステップ</vt:lpstr>
      <vt:lpstr>Buildステップ</vt:lpstr>
      <vt:lpstr>Testステップ</vt:lpstr>
      <vt:lpstr>スクリプトの完成図①</vt:lpstr>
      <vt:lpstr>スクリプトの完成図②</vt:lpstr>
      <vt:lpstr>ビルド実行と結果確認</vt:lpstr>
      <vt:lpstr>紹介できなかったこと</vt:lpstr>
      <vt:lpstr>さいごに</vt:lpstr>
      <vt:lpstr>さいごに</vt:lpstr>
      <vt:lpstr>さいごに</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xUnitハンズオン</dc:title>
  <dc:creator>mizuky fujitani</dc:creator>
  <cp:lastModifiedBy>mizuki.fujitani@ibsk0104</cp:lastModifiedBy>
  <cp:revision>77</cp:revision>
  <dcterms:created xsi:type="dcterms:W3CDTF">2017-01-15T04:53:43Z</dcterms:created>
  <dcterms:modified xsi:type="dcterms:W3CDTF">2017-01-26T05:42:39Z</dcterms:modified>
</cp:coreProperties>
</file>

<file path=docProps/thumbnail.jpeg>
</file>